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  <p:sldMasterId id="2147483809" r:id="rId10"/>
  </p:sldMasterIdLst>
  <p:notesMasterIdLst>
    <p:notesMasterId r:id="rId80"/>
  </p:notesMasterIdLst>
  <p:handoutMasterIdLst>
    <p:handoutMasterId r:id="rId81"/>
  </p:handoutMasterIdLst>
  <p:sldIdLst>
    <p:sldId id="261" r:id="rId11"/>
    <p:sldId id="262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9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30" r:id="rId33"/>
    <p:sldId id="331" r:id="rId34"/>
    <p:sldId id="332" r:id="rId35"/>
    <p:sldId id="338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294" r:id="rId65"/>
    <p:sldId id="295" r:id="rId66"/>
    <p:sldId id="296" r:id="rId67"/>
    <p:sldId id="297" r:id="rId68"/>
    <p:sldId id="298" r:id="rId69"/>
    <p:sldId id="299" r:id="rId70"/>
    <p:sldId id="300" r:id="rId71"/>
    <p:sldId id="301" r:id="rId72"/>
    <p:sldId id="302" r:id="rId73"/>
    <p:sldId id="303" r:id="rId74"/>
    <p:sldId id="304" r:id="rId75"/>
    <p:sldId id="305" r:id="rId76"/>
    <p:sldId id="306" r:id="rId77"/>
    <p:sldId id="307" r:id="rId78"/>
    <p:sldId id="264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8A0028"/>
    <a:srgbClr val="90152A"/>
    <a:srgbClr val="B12C3D"/>
    <a:srgbClr val="DF7023"/>
    <a:srgbClr val="0F78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97" autoAdjust="0"/>
    <p:restoredTop sz="50000" autoAdjust="0"/>
  </p:normalViewPr>
  <p:slideViewPr>
    <p:cSldViewPr snapToGrid="0">
      <p:cViewPr>
        <p:scale>
          <a:sx n="120" d="100"/>
          <a:sy n="120" d="100"/>
        </p:scale>
        <p:origin x="752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viewProps" Target="viewProps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61" Type="http://schemas.openxmlformats.org/officeDocument/2006/relationships/slide" Target="slides/slide51.xml"/><Relationship Id="rId8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11" Type="http://schemas.openxmlformats.org/officeDocument/2006/relationships/image" Target="../media/image64.wmf"/><Relationship Id="rId5" Type="http://schemas.openxmlformats.org/officeDocument/2006/relationships/image" Target="../media/image58.wmf"/><Relationship Id="rId10" Type="http://schemas.openxmlformats.org/officeDocument/2006/relationships/image" Target="../media/image63.wmf"/><Relationship Id="rId4" Type="http://schemas.openxmlformats.org/officeDocument/2006/relationships/image" Target="../media/image57.emf"/><Relationship Id="rId9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11" Type="http://schemas.openxmlformats.org/officeDocument/2006/relationships/image" Target="../media/image75.wmf"/><Relationship Id="rId5" Type="http://schemas.openxmlformats.org/officeDocument/2006/relationships/image" Target="../media/image69.wmf"/><Relationship Id="rId10" Type="http://schemas.openxmlformats.org/officeDocument/2006/relationships/image" Target="../media/image74.wmf"/><Relationship Id="rId4" Type="http://schemas.openxmlformats.org/officeDocument/2006/relationships/image" Target="../media/image68.wmf"/><Relationship Id="rId9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image" Target="../media/image90.wmf"/><Relationship Id="rId18" Type="http://schemas.openxmlformats.org/officeDocument/2006/relationships/image" Target="../media/image93.wmf"/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12" Type="http://schemas.openxmlformats.org/officeDocument/2006/relationships/image" Target="../media/image89.wmf"/><Relationship Id="rId17" Type="http://schemas.openxmlformats.org/officeDocument/2006/relationships/image" Target="../media/image92.wmf"/><Relationship Id="rId2" Type="http://schemas.openxmlformats.org/officeDocument/2006/relationships/image" Target="../media/image79.wmf"/><Relationship Id="rId16" Type="http://schemas.openxmlformats.org/officeDocument/2006/relationships/image" Target="../media/image63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11" Type="http://schemas.openxmlformats.org/officeDocument/2006/relationships/image" Target="../media/image88.wmf"/><Relationship Id="rId5" Type="http://schemas.openxmlformats.org/officeDocument/2006/relationships/image" Target="../media/image82.wmf"/><Relationship Id="rId15" Type="http://schemas.openxmlformats.org/officeDocument/2006/relationships/image" Target="../media/image91.wmf"/><Relationship Id="rId10" Type="http://schemas.openxmlformats.org/officeDocument/2006/relationships/image" Target="../media/image87.wmf"/><Relationship Id="rId4" Type="http://schemas.openxmlformats.org/officeDocument/2006/relationships/image" Target="../media/image81.wmf"/><Relationship Id="rId9" Type="http://schemas.openxmlformats.org/officeDocument/2006/relationships/image" Target="../media/image86.wmf"/><Relationship Id="rId14" Type="http://schemas.openxmlformats.org/officeDocument/2006/relationships/image" Target="../media/image6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image" Target="../media/image105.wmf"/><Relationship Id="rId3" Type="http://schemas.openxmlformats.org/officeDocument/2006/relationships/image" Target="../media/image67.wmf"/><Relationship Id="rId7" Type="http://schemas.openxmlformats.org/officeDocument/2006/relationships/image" Target="../media/image99.wmf"/><Relationship Id="rId12" Type="http://schemas.openxmlformats.org/officeDocument/2006/relationships/image" Target="../media/image104.wmf"/><Relationship Id="rId17" Type="http://schemas.openxmlformats.org/officeDocument/2006/relationships/image" Target="../media/image109.wmf"/><Relationship Id="rId2" Type="http://schemas.openxmlformats.org/officeDocument/2006/relationships/image" Target="../media/image95.wmf"/><Relationship Id="rId16" Type="http://schemas.openxmlformats.org/officeDocument/2006/relationships/image" Target="../media/image108.wmf"/><Relationship Id="rId1" Type="http://schemas.openxmlformats.org/officeDocument/2006/relationships/image" Target="../media/image94.emf"/><Relationship Id="rId6" Type="http://schemas.openxmlformats.org/officeDocument/2006/relationships/image" Target="../media/image98.wmf"/><Relationship Id="rId11" Type="http://schemas.openxmlformats.org/officeDocument/2006/relationships/image" Target="../media/image103.wmf"/><Relationship Id="rId5" Type="http://schemas.openxmlformats.org/officeDocument/2006/relationships/image" Target="../media/image97.wmf"/><Relationship Id="rId15" Type="http://schemas.openxmlformats.org/officeDocument/2006/relationships/image" Target="../media/image107.wmf"/><Relationship Id="rId10" Type="http://schemas.openxmlformats.org/officeDocument/2006/relationships/image" Target="../media/image102.emf"/><Relationship Id="rId4" Type="http://schemas.openxmlformats.org/officeDocument/2006/relationships/image" Target="../media/image96.wmf"/><Relationship Id="rId9" Type="http://schemas.openxmlformats.org/officeDocument/2006/relationships/image" Target="../media/image101.wmf"/><Relationship Id="rId14" Type="http://schemas.openxmlformats.org/officeDocument/2006/relationships/image" Target="../media/image10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image" Target="../media/image114.wmf"/><Relationship Id="rId7" Type="http://schemas.openxmlformats.org/officeDocument/2006/relationships/image" Target="../media/image118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17.wmf"/><Relationship Id="rId11" Type="http://schemas.openxmlformats.org/officeDocument/2006/relationships/image" Target="../media/image122.wmf"/><Relationship Id="rId5" Type="http://schemas.openxmlformats.org/officeDocument/2006/relationships/image" Target="../media/image116.wmf"/><Relationship Id="rId10" Type="http://schemas.openxmlformats.org/officeDocument/2006/relationships/image" Target="../media/image121.emf"/><Relationship Id="rId4" Type="http://schemas.openxmlformats.org/officeDocument/2006/relationships/image" Target="../media/image115.wmf"/><Relationship Id="rId9" Type="http://schemas.openxmlformats.org/officeDocument/2006/relationships/image" Target="../media/image12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image" Target="../media/image131.wmf"/><Relationship Id="rId7" Type="http://schemas.openxmlformats.org/officeDocument/2006/relationships/image" Target="../media/image135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Relationship Id="rId9" Type="http://schemas.openxmlformats.org/officeDocument/2006/relationships/image" Target="../media/image13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image" Target="../media/image138.emf"/><Relationship Id="rId6" Type="http://schemas.openxmlformats.org/officeDocument/2006/relationships/image" Target="../media/image142.emf"/><Relationship Id="rId5" Type="http://schemas.openxmlformats.org/officeDocument/2006/relationships/image" Target="../media/image141.wmf"/><Relationship Id="rId4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image" Target="../media/image155.wmf"/><Relationship Id="rId18" Type="http://schemas.openxmlformats.org/officeDocument/2006/relationships/image" Target="../media/image159.wmf"/><Relationship Id="rId3" Type="http://schemas.openxmlformats.org/officeDocument/2006/relationships/image" Target="../media/image145.wmf"/><Relationship Id="rId7" Type="http://schemas.openxmlformats.org/officeDocument/2006/relationships/image" Target="../media/image149.wmf"/><Relationship Id="rId12" Type="http://schemas.openxmlformats.org/officeDocument/2006/relationships/image" Target="../media/image154.wmf"/><Relationship Id="rId17" Type="http://schemas.openxmlformats.org/officeDocument/2006/relationships/image" Target="../media/image54.wmf"/><Relationship Id="rId2" Type="http://schemas.openxmlformats.org/officeDocument/2006/relationships/image" Target="../media/image144.wmf"/><Relationship Id="rId16" Type="http://schemas.openxmlformats.org/officeDocument/2006/relationships/image" Target="../media/image158.wmf"/><Relationship Id="rId1" Type="http://schemas.openxmlformats.org/officeDocument/2006/relationships/image" Target="../media/image143.wmf"/><Relationship Id="rId6" Type="http://schemas.openxmlformats.org/officeDocument/2006/relationships/image" Target="../media/image148.wmf"/><Relationship Id="rId11" Type="http://schemas.openxmlformats.org/officeDocument/2006/relationships/image" Target="../media/image153.wmf"/><Relationship Id="rId5" Type="http://schemas.openxmlformats.org/officeDocument/2006/relationships/image" Target="../media/image147.wmf"/><Relationship Id="rId15" Type="http://schemas.openxmlformats.org/officeDocument/2006/relationships/image" Target="../media/image157.wmf"/><Relationship Id="rId10" Type="http://schemas.openxmlformats.org/officeDocument/2006/relationships/image" Target="../media/image152.wmf"/><Relationship Id="rId19" Type="http://schemas.openxmlformats.org/officeDocument/2006/relationships/image" Target="../media/image160.emf"/><Relationship Id="rId4" Type="http://schemas.openxmlformats.org/officeDocument/2006/relationships/image" Target="../media/image146.wmf"/><Relationship Id="rId9" Type="http://schemas.openxmlformats.org/officeDocument/2006/relationships/image" Target="../media/image151.wmf"/><Relationship Id="rId14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image" Target="../media/image165.wmf"/><Relationship Id="rId18" Type="http://schemas.openxmlformats.org/officeDocument/2006/relationships/image" Target="../media/image170.wmf"/><Relationship Id="rId3" Type="http://schemas.openxmlformats.org/officeDocument/2006/relationships/image" Target="../media/image148.wmf"/><Relationship Id="rId21" Type="http://schemas.openxmlformats.org/officeDocument/2006/relationships/image" Target="../media/image173.emf"/><Relationship Id="rId7" Type="http://schemas.openxmlformats.org/officeDocument/2006/relationships/image" Target="../media/image152.wmf"/><Relationship Id="rId12" Type="http://schemas.openxmlformats.org/officeDocument/2006/relationships/image" Target="../media/image164.emf"/><Relationship Id="rId17" Type="http://schemas.openxmlformats.org/officeDocument/2006/relationships/image" Target="../media/image169.wmf"/><Relationship Id="rId2" Type="http://schemas.openxmlformats.org/officeDocument/2006/relationships/image" Target="../media/image147.wmf"/><Relationship Id="rId16" Type="http://schemas.openxmlformats.org/officeDocument/2006/relationships/image" Target="../media/image168.wmf"/><Relationship Id="rId20" Type="http://schemas.openxmlformats.org/officeDocument/2006/relationships/image" Target="../media/image172.wmf"/><Relationship Id="rId1" Type="http://schemas.openxmlformats.org/officeDocument/2006/relationships/image" Target="../media/image146.wmf"/><Relationship Id="rId6" Type="http://schemas.openxmlformats.org/officeDocument/2006/relationships/image" Target="../media/image151.wmf"/><Relationship Id="rId11" Type="http://schemas.openxmlformats.org/officeDocument/2006/relationships/image" Target="../media/image163.wmf"/><Relationship Id="rId5" Type="http://schemas.openxmlformats.org/officeDocument/2006/relationships/image" Target="../media/image150.wmf"/><Relationship Id="rId15" Type="http://schemas.openxmlformats.org/officeDocument/2006/relationships/image" Target="../media/image167.wmf"/><Relationship Id="rId10" Type="http://schemas.openxmlformats.org/officeDocument/2006/relationships/image" Target="../media/image162.wmf"/><Relationship Id="rId19" Type="http://schemas.openxmlformats.org/officeDocument/2006/relationships/image" Target="../media/image171.emf"/><Relationship Id="rId4" Type="http://schemas.openxmlformats.org/officeDocument/2006/relationships/image" Target="../media/image149.wmf"/><Relationship Id="rId9" Type="http://schemas.openxmlformats.org/officeDocument/2006/relationships/image" Target="../media/image161.emf"/><Relationship Id="rId14" Type="http://schemas.openxmlformats.org/officeDocument/2006/relationships/image" Target="../media/image166.wmf"/><Relationship Id="rId22" Type="http://schemas.openxmlformats.org/officeDocument/2006/relationships/image" Target="../media/image6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emf"/><Relationship Id="rId1" Type="http://schemas.openxmlformats.org/officeDocument/2006/relationships/image" Target="../media/image174.wmf"/><Relationship Id="rId6" Type="http://schemas.openxmlformats.org/officeDocument/2006/relationships/image" Target="../media/image179.wmf"/><Relationship Id="rId5" Type="http://schemas.openxmlformats.org/officeDocument/2006/relationships/image" Target="../media/image178.wmf"/><Relationship Id="rId4" Type="http://schemas.openxmlformats.org/officeDocument/2006/relationships/image" Target="../media/image177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13" Type="http://schemas.openxmlformats.org/officeDocument/2006/relationships/image" Target="../media/image192.wmf"/><Relationship Id="rId3" Type="http://schemas.openxmlformats.org/officeDocument/2006/relationships/image" Target="../media/image182.wmf"/><Relationship Id="rId7" Type="http://schemas.openxmlformats.org/officeDocument/2006/relationships/image" Target="../media/image186.wmf"/><Relationship Id="rId12" Type="http://schemas.openxmlformats.org/officeDocument/2006/relationships/image" Target="../media/image191.wmf"/><Relationship Id="rId2" Type="http://schemas.openxmlformats.org/officeDocument/2006/relationships/image" Target="../media/image181.wmf"/><Relationship Id="rId16" Type="http://schemas.openxmlformats.org/officeDocument/2006/relationships/image" Target="../media/image195.wmf"/><Relationship Id="rId1" Type="http://schemas.openxmlformats.org/officeDocument/2006/relationships/image" Target="../media/image180.wmf"/><Relationship Id="rId6" Type="http://schemas.openxmlformats.org/officeDocument/2006/relationships/image" Target="../media/image185.wmf"/><Relationship Id="rId11" Type="http://schemas.openxmlformats.org/officeDocument/2006/relationships/image" Target="../media/image190.wmf"/><Relationship Id="rId5" Type="http://schemas.openxmlformats.org/officeDocument/2006/relationships/image" Target="../media/image184.emf"/><Relationship Id="rId15" Type="http://schemas.openxmlformats.org/officeDocument/2006/relationships/image" Target="../media/image194.wmf"/><Relationship Id="rId10" Type="http://schemas.openxmlformats.org/officeDocument/2006/relationships/image" Target="../media/image189.wmf"/><Relationship Id="rId4" Type="http://schemas.openxmlformats.org/officeDocument/2006/relationships/image" Target="../media/image183.wmf"/><Relationship Id="rId9" Type="http://schemas.openxmlformats.org/officeDocument/2006/relationships/image" Target="../media/image188.wmf"/><Relationship Id="rId14" Type="http://schemas.openxmlformats.org/officeDocument/2006/relationships/image" Target="../media/image193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13" Type="http://schemas.openxmlformats.org/officeDocument/2006/relationships/image" Target="../media/image151.wmf"/><Relationship Id="rId3" Type="http://schemas.openxmlformats.org/officeDocument/2006/relationships/image" Target="../media/image199.emf"/><Relationship Id="rId7" Type="http://schemas.openxmlformats.org/officeDocument/2006/relationships/image" Target="../media/image155.wmf"/><Relationship Id="rId12" Type="http://schemas.openxmlformats.org/officeDocument/2006/relationships/image" Target="../media/image150.wmf"/><Relationship Id="rId2" Type="http://schemas.openxmlformats.org/officeDocument/2006/relationships/image" Target="../media/image198.emf"/><Relationship Id="rId1" Type="http://schemas.openxmlformats.org/officeDocument/2006/relationships/image" Target="../media/image197.wmf"/><Relationship Id="rId6" Type="http://schemas.openxmlformats.org/officeDocument/2006/relationships/image" Target="../media/image202.wmf"/><Relationship Id="rId11" Type="http://schemas.openxmlformats.org/officeDocument/2006/relationships/image" Target="../media/image149.wmf"/><Relationship Id="rId5" Type="http://schemas.openxmlformats.org/officeDocument/2006/relationships/image" Target="../media/image201.emf"/><Relationship Id="rId15" Type="http://schemas.openxmlformats.org/officeDocument/2006/relationships/image" Target="../media/image153.wmf"/><Relationship Id="rId10" Type="http://schemas.openxmlformats.org/officeDocument/2006/relationships/image" Target="../media/image148.wmf"/><Relationship Id="rId4" Type="http://schemas.openxmlformats.org/officeDocument/2006/relationships/image" Target="../media/image200.emf"/><Relationship Id="rId9" Type="http://schemas.openxmlformats.org/officeDocument/2006/relationships/image" Target="../media/image147.wmf"/><Relationship Id="rId14" Type="http://schemas.openxmlformats.org/officeDocument/2006/relationships/image" Target="../media/image15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emf"/><Relationship Id="rId13" Type="http://schemas.openxmlformats.org/officeDocument/2006/relationships/image" Target="../media/image219.emf"/><Relationship Id="rId3" Type="http://schemas.openxmlformats.org/officeDocument/2006/relationships/image" Target="../media/image209.emf"/><Relationship Id="rId7" Type="http://schemas.openxmlformats.org/officeDocument/2006/relationships/image" Target="../media/image213.emf"/><Relationship Id="rId12" Type="http://schemas.openxmlformats.org/officeDocument/2006/relationships/image" Target="../media/image218.emf"/><Relationship Id="rId2" Type="http://schemas.openxmlformats.org/officeDocument/2006/relationships/image" Target="../media/image208.wmf"/><Relationship Id="rId1" Type="http://schemas.openxmlformats.org/officeDocument/2006/relationships/image" Target="../media/image54.wmf"/><Relationship Id="rId6" Type="http://schemas.openxmlformats.org/officeDocument/2006/relationships/image" Target="../media/image212.emf"/><Relationship Id="rId11" Type="http://schemas.openxmlformats.org/officeDocument/2006/relationships/image" Target="../media/image217.wmf"/><Relationship Id="rId5" Type="http://schemas.openxmlformats.org/officeDocument/2006/relationships/image" Target="../media/image211.emf"/><Relationship Id="rId10" Type="http://schemas.openxmlformats.org/officeDocument/2006/relationships/image" Target="../media/image216.emf"/><Relationship Id="rId4" Type="http://schemas.openxmlformats.org/officeDocument/2006/relationships/image" Target="../media/image210.emf"/><Relationship Id="rId9" Type="http://schemas.openxmlformats.org/officeDocument/2006/relationships/image" Target="../media/image215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3" Type="http://schemas.openxmlformats.org/officeDocument/2006/relationships/image" Target="../media/image222.wmf"/><Relationship Id="rId7" Type="http://schemas.openxmlformats.org/officeDocument/2006/relationships/image" Target="../media/image226.emf"/><Relationship Id="rId2" Type="http://schemas.openxmlformats.org/officeDocument/2006/relationships/image" Target="../media/image221.wmf"/><Relationship Id="rId1" Type="http://schemas.openxmlformats.org/officeDocument/2006/relationships/image" Target="../media/image220.emf"/><Relationship Id="rId6" Type="http://schemas.openxmlformats.org/officeDocument/2006/relationships/image" Target="../media/image225.wmf"/><Relationship Id="rId11" Type="http://schemas.openxmlformats.org/officeDocument/2006/relationships/image" Target="../media/image230.emf"/><Relationship Id="rId5" Type="http://schemas.openxmlformats.org/officeDocument/2006/relationships/image" Target="../media/image224.wmf"/><Relationship Id="rId10" Type="http://schemas.openxmlformats.org/officeDocument/2006/relationships/image" Target="../media/image229.emf"/><Relationship Id="rId4" Type="http://schemas.openxmlformats.org/officeDocument/2006/relationships/image" Target="../media/image223.wmf"/><Relationship Id="rId9" Type="http://schemas.openxmlformats.org/officeDocument/2006/relationships/image" Target="../media/image228.e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emf"/><Relationship Id="rId3" Type="http://schemas.openxmlformats.org/officeDocument/2006/relationships/image" Target="../media/image233.emf"/><Relationship Id="rId7" Type="http://schemas.openxmlformats.org/officeDocument/2006/relationships/image" Target="../media/image237.emf"/><Relationship Id="rId2" Type="http://schemas.openxmlformats.org/officeDocument/2006/relationships/image" Target="../media/image232.emf"/><Relationship Id="rId1" Type="http://schemas.openxmlformats.org/officeDocument/2006/relationships/image" Target="../media/image231.emf"/><Relationship Id="rId6" Type="http://schemas.openxmlformats.org/officeDocument/2006/relationships/image" Target="../media/image236.emf"/><Relationship Id="rId5" Type="http://schemas.openxmlformats.org/officeDocument/2006/relationships/image" Target="../media/image235.emf"/><Relationship Id="rId4" Type="http://schemas.openxmlformats.org/officeDocument/2006/relationships/image" Target="../media/image234.e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wmf"/><Relationship Id="rId3" Type="http://schemas.openxmlformats.org/officeDocument/2006/relationships/image" Target="../media/image241.wmf"/><Relationship Id="rId7" Type="http://schemas.openxmlformats.org/officeDocument/2006/relationships/image" Target="../media/image245.wmf"/><Relationship Id="rId2" Type="http://schemas.openxmlformats.org/officeDocument/2006/relationships/image" Target="../media/image240.emf"/><Relationship Id="rId1" Type="http://schemas.openxmlformats.org/officeDocument/2006/relationships/image" Target="../media/image239.wmf"/><Relationship Id="rId6" Type="http://schemas.openxmlformats.org/officeDocument/2006/relationships/image" Target="../media/image244.wmf"/><Relationship Id="rId5" Type="http://schemas.openxmlformats.org/officeDocument/2006/relationships/image" Target="../media/image243.wmf"/><Relationship Id="rId4" Type="http://schemas.openxmlformats.org/officeDocument/2006/relationships/image" Target="../media/image242.wmf"/><Relationship Id="rId9" Type="http://schemas.openxmlformats.org/officeDocument/2006/relationships/image" Target="../media/image247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wmf"/><Relationship Id="rId13" Type="http://schemas.openxmlformats.org/officeDocument/2006/relationships/image" Target="../media/image260.emf"/><Relationship Id="rId3" Type="http://schemas.openxmlformats.org/officeDocument/2006/relationships/image" Target="../media/image250.wmf"/><Relationship Id="rId7" Type="http://schemas.openxmlformats.org/officeDocument/2006/relationships/image" Target="../media/image254.wmf"/><Relationship Id="rId12" Type="http://schemas.openxmlformats.org/officeDocument/2006/relationships/image" Target="../media/image259.emf"/><Relationship Id="rId2" Type="http://schemas.openxmlformats.org/officeDocument/2006/relationships/image" Target="../media/image249.wmf"/><Relationship Id="rId16" Type="http://schemas.openxmlformats.org/officeDocument/2006/relationships/image" Target="../media/image263.wmf"/><Relationship Id="rId1" Type="http://schemas.openxmlformats.org/officeDocument/2006/relationships/image" Target="../media/image248.wmf"/><Relationship Id="rId6" Type="http://schemas.openxmlformats.org/officeDocument/2006/relationships/image" Target="../media/image253.wmf"/><Relationship Id="rId11" Type="http://schemas.openxmlformats.org/officeDocument/2006/relationships/image" Target="../media/image258.emf"/><Relationship Id="rId5" Type="http://schemas.openxmlformats.org/officeDocument/2006/relationships/image" Target="../media/image252.emf"/><Relationship Id="rId15" Type="http://schemas.openxmlformats.org/officeDocument/2006/relationships/image" Target="../media/image262.wmf"/><Relationship Id="rId10" Type="http://schemas.openxmlformats.org/officeDocument/2006/relationships/image" Target="../media/image257.emf"/><Relationship Id="rId4" Type="http://schemas.openxmlformats.org/officeDocument/2006/relationships/image" Target="../media/image251.wmf"/><Relationship Id="rId9" Type="http://schemas.openxmlformats.org/officeDocument/2006/relationships/image" Target="../media/image256.wmf"/><Relationship Id="rId14" Type="http://schemas.openxmlformats.org/officeDocument/2006/relationships/image" Target="../media/image26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13" Type="http://schemas.openxmlformats.org/officeDocument/2006/relationships/image" Target="../media/image193.wmf"/><Relationship Id="rId3" Type="http://schemas.openxmlformats.org/officeDocument/2006/relationships/image" Target="../media/image268.wmf"/><Relationship Id="rId7" Type="http://schemas.openxmlformats.org/officeDocument/2006/relationships/image" Target="../media/image272.wmf"/><Relationship Id="rId12" Type="http://schemas.openxmlformats.org/officeDocument/2006/relationships/image" Target="../media/image277.wmf"/><Relationship Id="rId2" Type="http://schemas.openxmlformats.org/officeDocument/2006/relationships/image" Target="../media/image267.wmf"/><Relationship Id="rId1" Type="http://schemas.openxmlformats.org/officeDocument/2006/relationships/image" Target="../media/image266.emf"/><Relationship Id="rId6" Type="http://schemas.openxmlformats.org/officeDocument/2006/relationships/image" Target="../media/image271.wmf"/><Relationship Id="rId11" Type="http://schemas.openxmlformats.org/officeDocument/2006/relationships/image" Target="../media/image276.wmf"/><Relationship Id="rId5" Type="http://schemas.openxmlformats.org/officeDocument/2006/relationships/image" Target="../media/image270.wmf"/><Relationship Id="rId10" Type="http://schemas.openxmlformats.org/officeDocument/2006/relationships/image" Target="../media/image275.wmf"/><Relationship Id="rId4" Type="http://schemas.openxmlformats.org/officeDocument/2006/relationships/image" Target="../media/image269.wmf"/><Relationship Id="rId9" Type="http://schemas.openxmlformats.org/officeDocument/2006/relationships/image" Target="../media/image274.wmf"/><Relationship Id="rId14" Type="http://schemas.openxmlformats.org/officeDocument/2006/relationships/image" Target="../media/image27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image" Target="../media/image47.wmf"/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12" Type="http://schemas.openxmlformats.org/officeDocument/2006/relationships/image" Target="../media/image46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11" Type="http://schemas.openxmlformats.org/officeDocument/2006/relationships/image" Target="../media/image45.wmf"/><Relationship Id="rId5" Type="http://schemas.openxmlformats.org/officeDocument/2006/relationships/image" Target="../media/image39.wmf"/><Relationship Id="rId15" Type="http://schemas.openxmlformats.org/officeDocument/2006/relationships/image" Target="../media/image49.wmf"/><Relationship Id="rId10" Type="http://schemas.openxmlformats.org/officeDocument/2006/relationships/image" Target="../media/image44.wmf"/><Relationship Id="rId4" Type="http://schemas.openxmlformats.org/officeDocument/2006/relationships/image" Target="../media/image38.wmf"/><Relationship Id="rId9" Type="http://schemas.openxmlformats.org/officeDocument/2006/relationships/image" Target="../media/image43.wmf"/><Relationship Id="rId14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9/21/19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9/21/19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BF9F4084-F8A2-EF4A-B2E6-777BAB585E5D}" type="slidenum">
              <a:rPr lang="en-GB" altLang="en-US"/>
              <a:pPr>
                <a:defRPr/>
              </a:pPr>
              <a:t>27</a:t>
            </a:fld>
            <a:endParaRPr lang="en-GB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3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2A8EACA5-483C-6C48-AA5E-44B1151477F2}" type="slidenum">
              <a:rPr lang="en-GB" altLang="en-US"/>
              <a:pPr>
                <a:defRPr/>
              </a:pPr>
              <a:t>36</a:t>
            </a:fld>
            <a:endParaRPr lang="en-GB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1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372FD510-336A-9340-9A4A-F84BB5606440}" type="slidenum">
              <a:rPr lang="en-GB" altLang="en-US"/>
              <a:pPr>
                <a:defRPr/>
              </a:pPr>
              <a:t>37</a:t>
            </a:fld>
            <a:endParaRPr lang="en-GB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60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07B7BC0-596C-CF4F-9952-BDA2AA63E01E}" type="slidenum">
              <a:rPr lang="en-GB" altLang="en-US"/>
              <a:pPr>
                <a:defRPr/>
              </a:pPr>
              <a:t>38</a:t>
            </a:fld>
            <a:endParaRPr lang="en-GB" alt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33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B33CC26D-F192-9F4D-8FB8-8C80BDE8C506}" type="slidenum">
              <a:rPr lang="en-GB" altLang="en-US"/>
              <a:pPr>
                <a:defRPr/>
              </a:pPr>
              <a:t>39</a:t>
            </a:fld>
            <a:endParaRPr lang="en-GB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246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376F737C-1082-3A4D-BADD-C0B691553AEF}" type="slidenum">
              <a:rPr lang="en-GB" altLang="en-US"/>
              <a:pPr>
                <a:defRPr/>
              </a:pPr>
              <a:t>40</a:t>
            </a:fld>
            <a:endParaRPr lang="en-GB" alt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0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81295DA7-085B-E44D-9671-98764997E1F9}" type="slidenum">
              <a:rPr lang="en-GB" altLang="en-US"/>
              <a:pPr>
                <a:defRPr/>
              </a:pPr>
              <a:t>41</a:t>
            </a:fld>
            <a:endParaRPr lang="en-GB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218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E12D191F-D7FC-974E-8F2B-F994C6F7D724}" type="slidenum">
              <a:rPr lang="en-GB" altLang="en-US"/>
              <a:pPr>
                <a:defRPr/>
              </a:pPr>
              <a:t>42</a:t>
            </a:fld>
            <a:endParaRPr lang="en-GB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07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A5AB774A-9B68-9946-B6E2-14BA26DA7DB9}" type="slidenum">
              <a:rPr lang="en-GB" altLang="en-US"/>
              <a:pPr>
                <a:defRPr/>
              </a:pPr>
              <a:t>43</a:t>
            </a:fld>
            <a:endParaRPr lang="en-GB" alt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00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C8A1BB15-1BEC-4345-8CE9-D30CA72F2221}" type="slidenum">
              <a:rPr lang="en-GB" altLang="en-US"/>
              <a:pPr>
                <a:defRPr/>
              </a:pPr>
              <a:t>44</a:t>
            </a:fld>
            <a:endParaRPr lang="en-GB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22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C724C173-52DE-954C-9066-953588959D4B}" type="slidenum">
              <a:rPr lang="en-GB" altLang="en-US"/>
              <a:pPr>
                <a:defRPr/>
              </a:pPr>
              <a:t>45</a:t>
            </a:fld>
            <a:endParaRPr lang="en-GB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73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B47E2BA-86E3-C640-965C-B62B7FDD10D9}" type="slidenum">
              <a:rPr lang="en-GB" altLang="en-US"/>
              <a:pPr>
                <a:defRPr/>
              </a:pPr>
              <a:t>28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443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A4AB13AC-F6C0-9745-B0F5-C718E8164652}" type="slidenum">
              <a:rPr lang="en-GB" altLang="en-US"/>
              <a:pPr>
                <a:defRPr/>
              </a:pPr>
              <a:t>46</a:t>
            </a:fld>
            <a:endParaRPr lang="en-GB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96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C8260404-A63B-A24C-ADF4-99BC00186360}" type="slidenum">
              <a:rPr lang="en-GB" altLang="en-US"/>
              <a:pPr>
                <a:defRPr/>
              </a:pPr>
              <a:t>47</a:t>
            </a:fld>
            <a:endParaRPr lang="en-GB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71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AC5CFF7A-4C4C-A64B-A0FA-5ED0EDCB51DE}" type="slidenum">
              <a:rPr lang="en-GB" altLang="en-US"/>
              <a:pPr>
                <a:defRPr/>
              </a:pPr>
              <a:t>48</a:t>
            </a:fld>
            <a:endParaRPr lang="en-GB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601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3758B8FD-9F45-3C45-A020-58793F7CC18A}" type="slidenum">
              <a:rPr lang="en-GB" altLang="en-US"/>
              <a:pPr>
                <a:defRPr/>
              </a:pPr>
              <a:t>49</a:t>
            </a:fld>
            <a:endParaRPr lang="en-GB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59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0CF5BD85-36D2-904D-B8C0-6D2965609320}" type="slidenum">
              <a:rPr lang="en-GB" altLang="en-US"/>
              <a:pPr>
                <a:defRPr/>
              </a:pPr>
              <a:t>50</a:t>
            </a:fld>
            <a:endParaRPr lang="en-GB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97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529D26B8-DE7D-B940-9A19-4500B297A583}" type="slidenum">
              <a:rPr lang="en-GB" altLang="en-US"/>
              <a:pPr>
                <a:defRPr/>
              </a:pPr>
              <a:t>29</a:t>
            </a:fld>
            <a:endParaRPr lang="en-GB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79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A2383F26-C42B-9D47-9A2B-6DD1863D0FFD}" type="slidenum">
              <a:rPr lang="en-GB" altLang="en-US"/>
              <a:pPr>
                <a:defRPr/>
              </a:pPr>
              <a:t>30</a:t>
            </a:fld>
            <a:endParaRPr lang="en-GB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2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2C0ED2A6-32DC-4D42-A3FC-E191EBBA38F7}" type="slidenum">
              <a:rPr lang="en-GB" altLang="en-US"/>
              <a:pPr>
                <a:defRPr/>
              </a:pPr>
              <a:t>31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66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A2A80EA7-232B-7E47-86CF-BA5C6BC20DA4}" type="slidenum">
              <a:rPr lang="en-GB" altLang="en-US"/>
              <a:pPr>
                <a:defRPr/>
              </a:pPr>
              <a:t>32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84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B9F16E84-1F1E-8840-A1F7-2DA0FDE232EA}" type="slidenum">
              <a:rPr lang="en-GB" altLang="en-US"/>
              <a:pPr>
                <a:defRPr/>
              </a:pPr>
              <a:t>33</a:t>
            </a:fld>
            <a:endParaRPr lang="en-GB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91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F99C9C28-B7B4-5845-B674-42E4DC739BE1}" type="slidenum">
              <a:rPr lang="en-GB" altLang="en-US"/>
              <a:pPr>
                <a:defRPr/>
              </a:pPr>
              <a:t>34</a:t>
            </a:fld>
            <a:endParaRPr lang="en-GB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s-E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05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C42CD453-4004-A343-9909-F6CD2DFEAC37}" type="slidenum">
              <a:rPr lang="en-GB" altLang="en-US"/>
              <a:pPr>
                <a:defRPr/>
              </a:pPr>
              <a:t>35</a:t>
            </a:fld>
            <a:endParaRPr lang="en-GB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60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B5634-63F1-1C41-A2DA-01A06C3F9ECB}" type="datetime1">
              <a:rPr lang="en-US" altLang="en-US">
                <a:solidFill>
                  <a:prstClr val="black"/>
                </a:solidFill>
              </a:rPr>
              <a:pPr>
                <a:defRPr/>
              </a:pPr>
              <a:t>9/21/19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705BA-FAAD-334E-A609-BD5E0AD3C2F2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E5D0D-3271-094C-8C1D-3B5E47E0D52A}" type="datetime1">
              <a:rPr lang="en-US" altLang="en-US">
                <a:solidFill>
                  <a:prstClr val="black"/>
                </a:solidFill>
              </a:rPr>
              <a:pPr>
                <a:defRPr/>
              </a:pPr>
              <a:t>9/21/19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B5232-71B2-2F4E-A545-21EE974EABA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609600"/>
            <a:ext cx="4152900" cy="5715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609600"/>
            <a:ext cx="4152900" cy="5715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7222718-C08D-1F44-9FF9-504ADC93DCA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A25B4-B3DE-C348-BE26-2781A8FBEAE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6062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C7BED-95BC-A949-8DAD-AF1D3B0B784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3713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58430"/>
            <a:ext cx="3346648" cy="1338659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4316" y="2311400"/>
            <a:ext cx="7918785" cy="11811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619500"/>
            <a:ext cx="9144000" cy="27875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60223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14.emf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emf"/><Relationship Id="rId5" Type="http://schemas.openxmlformats.org/officeDocument/2006/relationships/image" Target="../media/image14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  <p:sldLayoutId id="2147483806" r:id="rId9"/>
    <p:sldLayoutId id="2147483808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48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.bin"/><Relationship Id="rId18" Type="http://schemas.openxmlformats.org/officeDocument/2006/relationships/image" Target="../media/image41.wmf"/><Relationship Id="rId26" Type="http://schemas.openxmlformats.org/officeDocument/2006/relationships/image" Target="../media/image45.wmf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19.bin"/><Relationship Id="rId34" Type="http://schemas.openxmlformats.org/officeDocument/2006/relationships/image" Target="../media/image49.w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17.bin"/><Relationship Id="rId25" Type="http://schemas.openxmlformats.org/officeDocument/2006/relationships/oleObject" Target="../embeddings/oleObject21.bin"/><Relationship Id="rId33" Type="http://schemas.openxmlformats.org/officeDocument/2006/relationships/oleObject" Target="../embeddings/oleObject25.bin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29" Type="http://schemas.openxmlformats.org/officeDocument/2006/relationships/oleObject" Target="../embeddings/oleObject23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44.wmf"/><Relationship Id="rId32" Type="http://schemas.openxmlformats.org/officeDocument/2006/relationships/image" Target="../media/image48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28" Type="http://schemas.openxmlformats.org/officeDocument/2006/relationships/image" Target="../media/image46.wmf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18.bin"/><Relationship Id="rId31" Type="http://schemas.openxmlformats.org/officeDocument/2006/relationships/oleObject" Target="../embeddings/oleObject24.bin"/><Relationship Id="rId4" Type="http://schemas.openxmlformats.org/officeDocument/2006/relationships/image" Target="../media/image50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9.wmf"/><Relationship Id="rId22" Type="http://schemas.openxmlformats.org/officeDocument/2006/relationships/image" Target="../media/image43.wmf"/><Relationship Id="rId27" Type="http://schemas.openxmlformats.org/officeDocument/2006/relationships/oleObject" Target="../embeddings/oleObject22.bin"/><Relationship Id="rId30" Type="http://schemas.openxmlformats.org/officeDocument/2006/relationships/image" Target="../media/image47.wmf"/><Relationship Id="rId8" Type="http://schemas.openxmlformats.org/officeDocument/2006/relationships/image" Target="../media/image36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3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58.wmf"/><Relationship Id="rId18" Type="http://schemas.openxmlformats.org/officeDocument/2006/relationships/oleObject" Target="../embeddings/oleObject36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62.wmf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60.wmf"/><Relationship Id="rId25" Type="http://schemas.openxmlformats.org/officeDocument/2006/relationships/image" Target="../media/image64.w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35.bin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7.emf"/><Relationship Id="rId24" Type="http://schemas.openxmlformats.org/officeDocument/2006/relationships/oleObject" Target="../embeddings/oleObject39.bin"/><Relationship Id="rId5" Type="http://schemas.openxmlformats.org/officeDocument/2006/relationships/image" Target="../media/image54.wmf"/><Relationship Id="rId15" Type="http://schemas.openxmlformats.org/officeDocument/2006/relationships/image" Target="../media/image59.wmf"/><Relationship Id="rId23" Type="http://schemas.openxmlformats.org/officeDocument/2006/relationships/image" Target="../media/image63.wmf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61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34.bin"/><Relationship Id="rId22" Type="http://schemas.openxmlformats.org/officeDocument/2006/relationships/oleObject" Target="../embeddings/oleObject38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69.wmf"/><Relationship Id="rId18" Type="http://schemas.openxmlformats.org/officeDocument/2006/relationships/image" Target="../media/image71.wmf"/><Relationship Id="rId26" Type="http://schemas.openxmlformats.org/officeDocument/2006/relationships/image" Target="../media/image77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76.pn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44.bin"/><Relationship Id="rId17" Type="http://schemas.openxmlformats.org/officeDocument/2006/relationships/oleObject" Target="../embeddings/oleObject47.bin"/><Relationship Id="rId25" Type="http://schemas.openxmlformats.org/officeDocument/2006/relationships/image" Target="../media/image74.w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46.bin"/><Relationship Id="rId20" Type="http://schemas.openxmlformats.org/officeDocument/2006/relationships/image" Target="../media/image72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68.wmf"/><Relationship Id="rId24" Type="http://schemas.openxmlformats.org/officeDocument/2006/relationships/oleObject" Target="../embeddings/oleObject50.bin"/><Relationship Id="rId5" Type="http://schemas.openxmlformats.org/officeDocument/2006/relationships/image" Target="../media/image65.wmf"/><Relationship Id="rId15" Type="http://schemas.openxmlformats.org/officeDocument/2006/relationships/image" Target="../media/image70.wmf"/><Relationship Id="rId23" Type="http://schemas.openxmlformats.org/officeDocument/2006/relationships/image" Target="../media/image73.wmf"/><Relationship Id="rId28" Type="http://schemas.openxmlformats.org/officeDocument/2006/relationships/image" Target="../media/image75.wmf"/><Relationship Id="rId10" Type="http://schemas.openxmlformats.org/officeDocument/2006/relationships/oleObject" Target="../embeddings/oleObject43.bin"/><Relationship Id="rId19" Type="http://schemas.openxmlformats.org/officeDocument/2006/relationships/oleObject" Target="../embeddings/oleObject48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45.bin"/><Relationship Id="rId22" Type="http://schemas.openxmlformats.org/officeDocument/2006/relationships/oleObject" Target="../embeddings/oleObject49.bin"/><Relationship Id="rId27" Type="http://schemas.openxmlformats.org/officeDocument/2006/relationships/oleObject" Target="../embeddings/oleObject51.bin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wmf"/><Relationship Id="rId18" Type="http://schemas.openxmlformats.org/officeDocument/2006/relationships/oleObject" Target="../embeddings/oleObject59.bin"/><Relationship Id="rId26" Type="http://schemas.openxmlformats.org/officeDocument/2006/relationships/oleObject" Target="../embeddings/oleObject63.bin"/><Relationship Id="rId39" Type="http://schemas.openxmlformats.org/officeDocument/2006/relationships/image" Target="../media/image93.wmf"/><Relationship Id="rId21" Type="http://schemas.openxmlformats.org/officeDocument/2006/relationships/image" Target="../media/image86.wmf"/><Relationship Id="rId34" Type="http://schemas.openxmlformats.org/officeDocument/2006/relationships/oleObject" Target="../embeddings/oleObject67.bin"/><Relationship Id="rId7" Type="http://schemas.openxmlformats.org/officeDocument/2006/relationships/image" Target="../media/image79.w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84.wmf"/><Relationship Id="rId25" Type="http://schemas.openxmlformats.org/officeDocument/2006/relationships/image" Target="../media/image88.wmf"/><Relationship Id="rId33" Type="http://schemas.openxmlformats.org/officeDocument/2006/relationships/image" Target="../media/image91.wmf"/><Relationship Id="rId38" Type="http://schemas.openxmlformats.org/officeDocument/2006/relationships/oleObject" Target="../embeddings/oleObject69.bin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58.bin"/><Relationship Id="rId20" Type="http://schemas.openxmlformats.org/officeDocument/2006/relationships/oleObject" Target="../embeddings/oleObject60.bin"/><Relationship Id="rId29" Type="http://schemas.openxmlformats.org/officeDocument/2006/relationships/image" Target="../media/image90.w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81.wmf"/><Relationship Id="rId24" Type="http://schemas.openxmlformats.org/officeDocument/2006/relationships/oleObject" Target="../embeddings/oleObject62.bin"/><Relationship Id="rId32" Type="http://schemas.openxmlformats.org/officeDocument/2006/relationships/oleObject" Target="../embeddings/oleObject66.bin"/><Relationship Id="rId37" Type="http://schemas.openxmlformats.org/officeDocument/2006/relationships/image" Target="../media/image92.wmf"/><Relationship Id="rId5" Type="http://schemas.openxmlformats.org/officeDocument/2006/relationships/image" Target="../media/image78.wmf"/><Relationship Id="rId15" Type="http://schemas.openxmlformats.org/officeDocument/2006/relationships/image" Target="../media/image83.wmf"/><Relationship Id="rId23" Type="http://schemas.openxmlformats.org/officeDocument/2006/relationships/image" Target="../media/image87.wmf"/><Relationship Id="rId28" Type="http://schemas.openxmlformats.org/officeDocument/2006/relationships/oleObject" Target="../embeddings/oleObject64.bin"/><Relationship Id="rId36" Type="http://schemas.openxmlformats.org/officeDocument/2006/relationships/oleObject" Target="../embeddings/oleObject68.bin"/><Relationship Id="rId10" Type="http://schemas.openxmlformats.org/officeDocument/2006/relationships/oleObject" Target="../embeddings/oleObject55.bin"/><Relationship Id="rId19" Type="http://schemas.openxmlformats.org/officeDocument/2006/relationships/image" Target="../media/image85.wmf"/><Relationship Id="rId31" Type="http://schemas.openxmlformats.org/officeDocument/2006/relationships/image" Target="../media/image60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80.wmf"/><Relationship Id="rId14" Type="http://schemas.openxmlformats.org/officeDocument/2006/relationships/oleObject" Target="../embeddings/oleObject57.bin"/><Relationship Id="rId22" Type="http://schemas.openxmlformats.org/officeDocument/2006/relationships/oleObject" Target="../embeddings/oleObject61.bin"/><Relationship Id="rId27" Type="http://schemas.openxmlformats.org/officeDocument/2006/relationships/image" Target="../media/image89.wmf"/><Relationship Id="rId30" Type="http://schemas.openxmlformats.org/officeDocument/2006/relationships/oleObject" Target="../embeddings/oleObject65.bin"/><Relationship Id="rId35" Type="http://schemas.openxmlformats.org/officeDocument/2006/relationships/image" Target="../media/image63.wmf"/><Relationship Id="rId8" Type="http://schemas.openxmlformats.org/officeDocument/2006/relationships/oleObject" Target="../embeddings/oleObject54.bin"/><Relationship Id="rId3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wmf"/><Relationship Id="rId18" Type="http://schemas.openxmlformats.org/officeDocument/2006/relationships/oleObject" Target="../embeddings/oleObject76.bin"/><Relationship Id="rId26" Type="http://schemas.openxmlformats.org/officeDocument/2006/relationships/oleObject" Target="../embeddings/oleObject80.bin"/><Relationship Id="rId39" Type="http://schemas.openxmlformats.org/officeDocument/2006/relationships/oleObject" Target="../embeddings/oleObject87.bin"/><Relationship Id="rId21" Type="http://schemas.openxmlformats.org/officeDocument/2006/relationships/image" Target="../media/image100.wmf"/><Relationship Id="rId34" Type="http://schemas.openxmlformats.org/officeDocument/2006/relationships/image" Target="../media/image106.wmf"/><Relationship Id="rId7" Type="http://schemas.openxmlformats.org/officeDocument/2006/relationships/image" Target="../media/image94.emf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98.wmf"/><Relationship Id="rId25" Type="http://schemas.openxmlformats.org/officeDocument/2006/relationships/image" Target="../media/image102.emf"/><Relationship Id="rId33" Type="http://schemas.openxmlformats.org/officeDocument/2006/relationships/oleObject" Target="../embeddings/oleObject84.bin"/><Relationship Id="rId38" Type="http://schemas.openxmlformats.org/officeDocument/2006/relationships/image" Target="../media/image108.w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75.bin"/><Relationship Id="rId20" Type="http://schemas.openxmlformats.org/officeDocument/2006/relationships/oleObject" Target="../embeddings/oleObject77.bin"/><Relationship Id="rId29" Type="http://schemas.openxmlformats.org/officeDocument/2006/relationships/oleObject" Target="../embeddings/oleObject82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67.wmf"/><Relationship Id="rId24" Type="http://schemas.openxmlformats.org/officeDocument/2006/relationships/oleObject" Target="../embeddings/oleObject79.bin"/><Relationship Id="rId32" Type="http://schemas.openxmlformats.org/officeDocument/2006/relationships/image" Target="../media/image105.wmf"/><Relationship Id="rId37" Type="http://schemas.openxmlformats.org/officeDocument/2006/relationships/oleObject" Target="../embeddings/oleObject86.bin"/><Relationship Id="rId40" Type="http://schemas.openxmlformats.org/officeDocument/2006/relationships/image" Target="../media/image109.wmf"/><Relationship Id="rId5" Type="http://schemas.openxmlformats.org/officeDocument/2006/relationships/image" Target="../media/image111.png"/><Relationship Id="rId15" Type="http://schemas.openxmlformats.org/officeDocument/2006/relationships/image" Target="../media/image97.wmf"/><Relationship Id="rId23" Type="http://schemas.openxmlformats.org/officeDocument/2006/relationships/image" Target="../media/image101.wmf"/><Relationship Id="rId28" Type="http://schemas.openxmlformats.org/officeDocument/2006/relationships/oleObject" Target="../embeddings/oleObject81.bin"/><Relationship Id="rId36" Type="http://schemas.openxmlformats.org/officeDocument/2006/relationships/image" Target="../media/image107.wmf"/><Relationship Id="rId10" Type="http://schemas.openxmlformats.org/officeDocument/2006/relationships/oleObject" Target="../embeddings/oleObject72.bin"/><Relationship Id="rId19" Type="http://schemas.openxmlformats.org/officeDocument/2006/relationships/image" Target="../media/image99.wmf"/><Relationship Id="rId31" Type="http://schemas.openxmlformats.org/officeDocument/2006/relationships/oleObject" Target="../embeddings/oleObject83.bin"/><Relationship Id="rId4" Type="http://schemas.openxmlformats.org/officeDocument/2006/relationships/image" Target="../media/image110.png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8.bin"/><Relationship Id="rId27" Type="http://schemas.openxmlformats.org/officeDocument/2006/relationships/image" Target="../media/image103.wmf"/><Relationship Id="rId30" Type="http://schemas.openxmlformats.org/officeDocument/2006/relationships/image" Target="../media/image104.wmf"/><Relationship Id="rId35" Type="http://schemas.openxmlformats.org/officeDocument/2006/relationships/oleObject" Target="../embeddings/oleObject85.bin"/><Relationship Id="rId8" Type="http://schemas.openxmlformats.org/officeDocument/2006/relationships/oleObject" Target="../embeddings/oleObject71.bin"/><Relationship Id="rId3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116.wmf"/><Relationship Id="rId18" Type="http://schemas.openxmlformats.org/officeDocument/2006/relationships/oleObject" Target="../embeddings/oleObject95.bin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120.wmf"/><Relationship Id="rId7" Type="http://schemas.openxmlformats.org/officeDocument/2006/relationships/image" Target="../media/image113.wmf"/><Relationship Id="rId12" Type="http://schemas.openxmlformats.org/officeDocument/2006/relationships/oleObject" Target="../embeddings/oleObject92.bin"/><Relationship Id="rId17" Type="http://schemas.openxmlformats.org/officeDocument/2006/relationships/image" Target="../media/image118.wmf"/><Relationship Id="rId25" Type="http://schemas.openxmlformats.org/officeDocument/2006/relationships/image" Target="../media/image122.w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94.bin"/><Relationship Id="rId20" Type="http://schemas.openxmlformats.org/officeDocument/2006/relationships/oleObject" Target="../embeddings/oleObject96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115.wmf"/><Relationship Id="rId24" Type="http://schemas.openxmlformats.org/officeDocument/2006/relationships/oleObject" Target="../embeddings/oleObject98.bin"/><Relationship Id="rId5" Type="http://schemas.openxmlformats.org/officeDocument/2006/relationships/image" Target="../media/image112.wmf"/><Relationship Id="rId15" Type="http://schemas.openxmlformats.org/officeDocument/2006/relationships/image" Target="../media/image117.wmf"/><Relationship Id="rId23" Type="http://schemas.openxmlformats.org/officeDocument/2006/relationships/image" Target="../media/image121.emf"/><Relationship Id="rId10" Type="http://schemas.openxmlformats.org/officeDocument/2006/relationships/oleObject" Target="../embeddings/oleObject91.bin"/><Relationship Id="rId19" Type="http://schemas.openxmlformats.org/officeDocument/2006/relationships/image" Target="../media/image119.w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114.wmf"/><Relationship Id="rId14" Type="http://schemas.openxmlformats.org/officeDocument/2006/relationships/oleObject" Target="../embeddings/oleObject93.bin"/><Relationship Id="rId22" Type="http://schemas.openxmlformats.org/officeDocument/2006/relationships/oleObject" Target="../embeddings/oleObject97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127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4.wmf"/><Relationship Id="rId12" Type="http://schemas.openxmlformats.org/officeDocument/2006/relationships/oleObject" Target="../embeddings/oleObject103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26.wmf"/><Relationship Id="rId5" Type="http://schemas.openxmlformats.org/officeDocument/2006/relationships/image" Target="../media/image123.wmf"/><Relationship Id="rId15" Type="http://schemas.openxmlformats.org/officeDocument/2006/relationships/image" Target="../media/image128.wmf"/><Relationship Id="rId10" Type="http://schemas.openxmlformats.org/officeDocument/2006/relationships/oleObject" Target="../embeddings/oleObject102.bin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25.emf"/><Relationship Id="rId14" Type="http://schemas.openxmlformats.org/officeDocument/2006/relationships/oleObject" Target="../embeddings/oleObject104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13" Type="http://schemas.openxmlformats.org/officeDocument/2006/relationships/image" Target="../media/image133.wmf"/><Relationship Id="rId18" Type="http://schemas.openxmlformats.org/officeDocument/2006/relationships/oleObject" Target="../embeddings/oleObject112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137.wmf"/><Relationship Id="rId7" Type="http://schemas.openxmlformats.org/officeDocument/2006/relationships/image" Target="../media/image130.wmf"/><Relationship Id="rId12" Type="http://schemas.openxmlformats.org/officeDocument/2006/relationships/oleObject" Target="../embeddings/oleObject109.bin"/><Relationship Id="rId17" Type="http://schemas.openxmlformats.org/officeDocument/2006/relationships/image" Target="../media/image135.w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111.bin"/><Relationship Id="rId20" Type="http://schemas.openxmlformats.org/officeDocument/2006/relationships/oleObject" Target="../embeddings/oleObject113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32.wmf"/><Relationship Id="rId5" Type="http://schemas.openxmlformats.org/officeDocument/2006/relationships/image" Target="../media/image129.wmf"/><Relationship Id="rId15" Type="http://schemas.openxmlformats.org/officeDocument/2006/relationships/image" Target="../media/image134.wmf"/><Relationship Id="rId10" Type="http://schemas.openxmlformats.org/officeDocument/2006/relationships/oleObject" Target="../embeddings/oleObject108.bin"/><Relationship Id="rId19" Type="http://schemas.openxmlformats.org/officeDocument/2006/relationships/image" Target="../media/image136.wmf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31.wmf"/><Relationship Id="rId14" Type="http://schemas.openxmlformats.org/officeDocument/2006/relationships/oleObject" Target="../embeddings/oleObject11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13" Type="http://schemas.openxmlformats.org/officeDocument/2006/relationships/image" Target="../media/image141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39.emf"/><Relationship Id="rId12" Type="http://schemas.openxmlformats.org/officeDocument/2006/relationships/oleObject" Target="../embeddings/oleObject118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60.wmf"/><Relationship Id="rId5" Type="http://schemas.openxmlformats.org/officeDocument/2006/relationships/image" Target="../media/image138.emf"/><Relationship Id="rId15" Type="http://schemas.openxmlformats.org/officeDocument/2006/relationships/image" Target="../media/image142.emf"/><Relationship Id="rId10" Type="http://schemas.openxmlformats.org/officeDocument/2006/relationships/oleObject" Target="../embeddings/oleObject117.bin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40.emf"/><Relationship Id="rId14" Type="http://schemas.openxmlformats.org/officeDocument/2006/relationships/oleObject" Target="../embeddings/oleObject119.bin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wmf"/><Relationship Id="rId18" Type="http://schemas.openxmlformats.org/officeDocument/2006/relationships/oleObject" Target="../embeddings/oleObject127.bin"/><Relationship Id="rId26" Type="http://schemas.openxmlformats.org/officeDocument/2006/relationships/oleObject" Target="../embeddings/oleObject131.bin"/><Relationship Id="rId39" Type="http://schemas.openxmlformats.org/officeDocument/2006/relationships/image" Target="../media/image159.wmf"/><Relationship Id="rId21" Type="http://schemas.openxmlformats.org/officeDocument/2006/relationships/image" Target="../media/image151.wmf"/><Relationship Id="rId34" Type="http://schemas.openxmlformats.org/officeDocument/2006/relationships/oleObject" Target="../embeddings/oleObject135.bin"/><Relationship Id="rId7" Type="http://schemas.openxmlformats.org/officeDocument/2006/relationships/image" Target="../media/image144.w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126.bin"/><Relationship Id="rId20" Type="http://schemas.openxmlformats.org/officeDocument/2006/relationships/oleObject" Target="../embeddings/oleObject128.bin"/><Relationship Id="rId29" Type="http://schemas.openxmlformats.org/officeDocument/2006/relationships/image" Target="../media/image155.wmf"/><Relationship Id="rId41" Type="http://schemas.openxmlformats.org/officeDocument/2006/relationships/image" Target="../media/image160.emf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21.bin"/><Relationship Id="rId11" Type="http://schemas.openxmlformats.org/officeDocument/2006/relationships/image" Target="../media/image146.wmf"/><Relationship Id="rId24" Type="http://schemas.openxmlformats.org/officeDocument/2006/relationships/oleObject" Target="../embeddings/oleObject130.bin"/><Relationship Id="rId32" Type="http://schemas.openxmlformats.org/officeDocument/2006/relationships/oleObject" Target="../embeddings/oleObject134.bin"/><Relationship Id="rId37" Type="http://schemas.openxmlformats.org/officeDocument/2006/relationships/image" Target="../media/image54.wmf"/><Relationship Id="rId40" Type="http://schemas.openxmlformats.org/officeDocument/2006/relationships/oleObject" Target="../embeddings/oleObject138.bin"/><Relationship Id="rId5" Type="http://schemas.openxmlformats.org/officeDocument/2006/relationships/image" Target="../media/image143.wmf"/><Relationship Id="rId15" Type="http://schemas.openxmlformats.org/officeDocument/2006/relationships/image" Target="../media/image148.wmf"/><Relationship Id="rId23" Type="http://schemas.openxmlformats.org/officeDocument/2006/relationships/image" Target="../media/image152.wmf"/><Relationship Id="rId28" Type="http://schemas.openxmlformats.org/officeDocument/2006/relationships/oleObject" Target="../embeddings/oleObject132.bin"/><Relationship Id="rId36" Type="http://schemas.openxmlformats.org/officeDocument/2006/relationships/oleObject" Target="../embeddings/oleObject136.bin"/><Relationship Id="rId10" Type="http://schemas.openxmlformats.org/officeDocument/2006/relationships/oleObject" Target="../embeddings/oleObject123.bin"/><Relationship Id="rId19" Type="http://schemas.openxmlformats.org/officeDocument/2006/relationships/image" Target="../media/image150.wmf"/><Relationship Id="rId31" Type="http://schemas.openxmlformats.org/officeDocument/2006/relationships/image" Target="../media/image156.wmf"/><Relationship Id="rId4" Type="http://schemas.openxmlformats.org/officeDocument/2006/relationships/oleObject" Target="../embeddings/oleObject120.bin"/><Relationship Id="rId9" Type="http://schemas.openxmlformats.org/officeDocument/2006/relationships/image" Target="../media/image145.wmf"/><Relationship Id="rId14" Type="http://schemas.openxmlformats.org/officeDocument/2006/relationships/oleObject" Target="../embeddings/oleObject125.bin"/><Relationship Id="rId22" Type="http://schemas.openxmlformats.org/officeDocument/2006/relationships/oleObject" Target="../embeddings/oleObject129.bin"/><Relationship Id="rId27" Type="http://schemas.openxmlformats.org/officeDocument/2006/relationships/image" Target="../media/image154.wmf"/><Relationship Id="rId30" Type="http://schemas.openxmlformats.org/officeDocument/2006/relationships/oleObject" Target="../embeddings/oleObject133.bin"/><Relationship Id="rId35" Type="http://schemas.openxmlformats.org/officeDocument/2006/relationships/image" Target="../media/image158.wmf"/><Relationship Id="rId8" Type="http://schemas.openxmlformats.org/officeDocument/2006/relationships/oleObject" Target="../embeddings/oleObject122.bin"/><Relationship Id="rId3" Type="http://schemas.openxmlformats.org/officeDocument/2006/relationships/notesSlide" Target="../notesSlides/notesSlide13.xml"/><Relationship Id="rId12" Type="http://schemas.openxmlformats.org/officeDocument/2006/relationships/oleObject" Target="../embeddings/oleObject124.bin"/><Relationship Id="rId17" Type="http://schemas.openxmlformats.org/officeDocument/2006/relationships/image" Target="../media/image149.wmf"/><Relationship Id="rId25" Type="http://schemas.openxmlformats.org/officeDocument/2006/relationships/image" Target="../media/image153.wmf"/><Relationship Id="rId33" Type="http://schemas.openxmlformats.org/officeDocument/2006/relationships/image" Target="../media/image157.wmf"/><Relationship Id="rId38" Type="http://schemas.openxmlformats.org/officeDocument/2006/relationships/oleObject" Target="../embeddings/oleObject13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wmf"/><Relationship Id="rId18" Type="http://schemas.openxmlformats.org/officeDocument/2006/relationships/oleObject" Target="../embeddings/oleObject146.bin"/><Relationship Id="rId26" Type="http://schemas.openxmlformats.org/officeDocument/2006/relationships/oleObject" Target="../embeddings/oleObject150.bin"/><Relationship Id="rId39" Type="http://schemas.openxmlformats.org/officeDocument/2006/relationships/image" Target="../media/image170.wmf"/><Relationship Id="rId21" Type="http://schemas.openxmlformats.org/officeDocument/2006/relationships/image" Target="../media/image161.emf"/><Relationship Id="rId34" Type="http://schemas.openxmlformats.org/officeDocument/2006/relationships/oleObject" Target="../embeddings/oleObject154.bin"/><Relationship Id="rId42" Type="http://schemas.openxmlformats.org/officeDocument/2006/relationships/oleObject" Target="../embeddings/oleObject158.bin"/><Relationship Id="rId47" Type="http://schemas.openxmlformats.org/officeDocument/2006/relationships/image" Target="../media/image63.wmf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145.bin"/><Relationship Id="rId29" Type="http://schemas.openxmlformats.org/officeDocument/2006/relationships/image" Target="../media/image165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40.bin"/><Relationship Id="rId11" Type="http://schemas.openxmlformats.org/officeDocument/2006/relationships/image" Target="../media/image149.wmf"/><Relationship Id="rId24" Type="http://schemas.openxmlformats.org/officeDocument/2006/relationships/oleObject" Target="../embeddings/oleObject149.bin"/><Relationship Id="rId32" Type="http://schemas.openxmlformats.org/officeDocument/2006/relationships/oleObject" Target="../embeddings/oleObject153.bin"/><Relationship Id="rId37" Type="http://schemas.openxmlformats.org/officeDocument/2006/relationships/image" Target="../media/image169.wmf"/><Relationship Id="rId40" Type="http://schemas.openxmlformats.org/officeDocument/2006/relationships/oleObject" Target="../embeddings/oleObject157.bin"/><Relationship Id="rId45" Type="http://schemas.openxmlformats.org/officeDocument/2006/relationships/image" Target="../media/image173.emf"/><Relationship Id="rId5" Type="http://schemas.openxmlformats.org/officeDocument/2006/relationships/image" Target="../media/image146.wmf"/><Relationship Id="rId15" Type="http://schemas.openxmlformats.org/officeDocument/2006/relationships/image" Target="../media/image151.wmf"/><Relationship Id="rId23" Type="http://schemas.openxmlformats.org/officeDocument/2006/relationships/image" Target="../media/image162.wmf"/><Relationship Id="rId28" Type="http://schemas.openxmlformats.org/officeDocument/2006/relationships/oleObject" Target="../embeddings/oleObject151.bin"/><Relationship Id="rId36" Type="http://schemas.openxmlformats.org/officeDocument/2006/relationships/oleObject" Target="../embeddings/oleObject155.bin"/><Relationship Id="rId10" Type="http://schemas.openxmlformats.org/officeDocument/2006/relationships/oleObject" Target="../embeddings/oleObject142.bin"/><Relationship Id="rId19" Type="http://schemas.openxmlformats.org/officeDocument/2006/relationships/image" Target="../media/image153.wmf"/><Relationship Id="rId31" Type="http://schemas.openxmlformats.org/officeDocument/2006/relationships/image" Target="../media/image166.wmf"/><Relationship Id="rId44" Type="http://schemas.openxmlformats.org/officeDocument/2006/relationships/oleObject" Target="../embeddings/oleObject159.bin"/><Relationship Id="rId4" Type="http://schemas.openxmlformats.org/officeDocument/2006/relationships/oleObject" Target="../embeddings/oleObject139.bin"/><Relationship Id="rId9" Type="http://schemas.openxmlformats.org/officeDocument/2006/relationships/image" Target="../media/image148.wmf"/><Relationship Id="rId14" Type="http://schemas.openxmlformats.org/officeDocument/2006/relationships/oleObject" Target="../embeddings/oleObject144.bin"/><Relationship Id="rId22" Type="http://schemas.openxmlformats.org/officeDocument/2006/relationships/oleObject" Target="../embeddings/oleObject148.bin"/><Relationship Id="rId27" Type="http://schemas.openxmlformats.org/officeDocument/2006/relationships/image" Target="../media/image164.emf"/><Relationship Id="rId30" Type="http://schemas.openxmlformats.org/officeDocument/2006/relationships/oleObject" Target="../embeddings/oleObject152.bin"/><Relationship Id="rId35" Type="http://schemas.openxmlformats.org/officeDocument/2006/relationships/image" Target="../media/image168.wmf"/><Relationship Id="rId43" Type="http://schemas.openxmlformats.org/officeDocument/2006/relationships/image" Target="../media/image172.wmf"/><Relationship Id="rId8" Type="http://schemas.openxmlformats.org/officeDocument/2006/relationships/oleObject" Target="../embeddings/oleObject141.bin"/><Relationship Id="rId3" Type="http://schemas.openxmlformats.org/officeDocument/2006/relationships/notesSlide" Target="../notesSlides/notesSlide14.xml"/><Relationship Id="rId12" Type="http://schemas.openxmlformats.org/officeDocument/2006/relationships/oleObject" Target="../embeddings/oleObject143.bin"/><Relationship Id="rId17" Type="http://schemas.openxmlformats.org/officeDocument/2006/relationships/image" Target="../media/image152.wmf"/><Relationship Id="rId25" Type="http://schemas.openxmlformats.org/officeDocument/2006/relationships/image" Target="../media/image163.wmf"/><Relationship Id="rId33" Type="http://schemas.openxmlformats.org/officeDocument/2006/relationships/image" Target="../media/image167.wmf"/><Relationship Id="rId38" Type="http://schemas.openxmlformats.org/officeDocument/2006/relationships/oleObject" Target="../embeddings/oleObject156.bin"/><Relationship Id="rId46" Type="http://schemas.openxmlformats.org/officeDocument/2006/relationships/oleObject" Target="../embeddings/oleObject160.bin"/><Relationship Id="rId20" Type="http://schemas.openxmlformats.org/officeDocument/2006/relationships/oleObject" Target="../embeddings/oleObject147.bin"/><Relationship Id="rId41" Type="http://schemas.openxmlformats.org/officeDocument/2006/relationships/image" Target="../media/image17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3.bin"/><Relationship Id="rId13" Type="http://schemas.openxmlformats.org/officeDocument/2006/relationships/image" Target="../media/image178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75.emf"/><Relationship Id="rId12" Type="http://schemas.openxmlformats.org/officeDocument/2006/relationships/oleObject" Target="../embeddings/oleObject165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62.bin"/><Relationship Id="rId11" Type="http://schemas.openxmlformats.org/officeDocument/2006/relationships/image" Target="../media/image177.wmf"/><Relationship Id="rId5" Type="http://schemas.openxmlformats.org/officeDocument/2006/relationships/image" Target="../media/image174.wmf"/><Relationship Id="rId15" Type="http://schemas.openxmlformats.org/officeDocument/2006/relationships/image" Target="../media/image179.wmf"/><Relationship Id="rId10" Type="http://schemas.openxmlformats.org/officeDocument/2006/relationships/oleObject" Target="../embeddings/oleObject164.bin"/><Relationship Id="rId4" Type="http://schemas.openxmlformats.org/officeDocument/2006/relationships/oleObject" Target="../embeddings/oleObject161.bin"/><Relationship Id="rId9" Type="http://schemas.openxmlformats.org/officeDocument/2006/relationships/image" Target="../media/image176.wmf"/><Relationship Id="rId14" Type="http://schemas.openxmlformats.org/officeDocument/2006/relationships/oleObject" Target="../embeddings/oleObject166.bin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1.bin"/><Relationship Id="rId18" Type="http://schemas.openxmlformats.org/officeDocument/2006/relationships/image" Target="../media/image186.wmf"/><Relationship Id="rId26" Type="http://schemas.openxmlformats.org/officeDocument/2006/relationships/image" Target="../media/image190.wmf"/><Relationship Id="rId3" Type="http://schemas.openxmlformats.org/officeDocument/2006/relationships/notesSlide" Target="../notesSlides/notesSlide16.xml"/><Relationship Id="rId21" Type="http://schemas.openxmlformats.org/officeDocument/2006/relationships/oleObject" Target="../embeddings/oleObject175.bin"/><Relationship Id="rId34" Type="http://schemas.openxmlformats.org/officeDocument/2006/relationships/image" Target="../media/image194.wmf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183.wmf"/><Relationship Id="rId17" Type="http://schemas.openxmlformats.org/officeDocument/2006/relationships/oleObject" Target="../embeddings/oleObject173.bin"/><Relationship Id="rId25" Type="http://schemas.openxmlformats.org/officeDocument/2006/relationships/oleObject" Target="../embeddings/oleObject177.bin"/><Relationship Id="rId33" Type="http://schemas.openxmlformats.org/officeDocument/2006/relationships/oleObject" Target="../embeddings/oleObject181.bin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85.wmf"/><Relationship Id="rId20" Type="http://schemas.openxmlformats.org/officeDocument/2006/relationships/image" Target="../media/image187.wmf"/><Relationship Id="rId29" Type="http://schemas.openxmlformats.org/officeDocument/2006/relationships/oleObject" Target="../embeddings/oleObject179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80.wmf"/><Relationship Id="rId11" Type="http://schemas.openxmlformats.org/officeDocument/2006/relationships/oleObject" Target="../embeddings/oleObject170.bin"/><Relationship Id="rId24" Type="http://schemas.openxmlformats.org/officeDocument/2006/relationships/image" Target="../media/image189.wmf"/><Relationship Id="rId32" Type="http://schemas.openxmlformats.org/officeDocument/2006/relationships/image" Target="../media/image193.wmf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23" Type="http://schemas.openxmlformats.org/officeDocument/2006/relationships/oleObject" Target="../embeddings/oleObject176.bin"/><Relationship Id="rId28" Type="http://schemas.openxmlformats.org/officeDocument/2006/relationships/image" Target="../media/image191.wmf"/><Relationship Id="rId36" Type="http://schemas.openxmlformats.org/officeDocument/2006/relationships/image" Target="../media/image195.wmf"/><Relationship Id="rId10" Type="http://schemas.openxmlformats.org/officeDocument/2006/relationships/image" Target="../media/image182.wmf"/><Relationship Id="rId19" Type="http://schemas.openxmlformats.org/officeDocument/2006/relationships/oleObject" Target="../embeddings/oleObject174.bin"/><Relationship Id="rId31" Type="http://schemas.openxmlformats.org/officeDocument/2006/relationships/oleObject" Target="../embeddings/oleObject180.bin"/><Relationship Id="rId4" Type="http://schemas.openxmlformats.org/officeDocument/2006/relationships/image" Target="../media/image196.png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184.emf"/><Relationship Id="rId22" Type="http://schemas.openxmlformats.org/officeDocument/2006/relationships/image" Target="../media/image188.wmf"/><Relationship Id="rId27" Type="http://schemas.openxmlformats.org/officeDocument/2006/relationships/oleObject" Target="../embeddings/oleObject178.bin"/><Relationship Id="rId30" Type="http://schemas.openxmlformats.org/officeDocument/2006/relationships/image" Target="../media/image192.wmf"/><Relationship Id="rId35" Type="http://schemas.openxmlformats.org/officeDocument/2006/relationships/oleObject" Target="../embeddings/oleObject182.bin"/><Relationship Id="rId8" Type="http://schemas.openxmlformats.org/officeDocument/2006/relationships/image" Target="../media/image181.wmf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emf"/><Relationship Id="rId18" Type="http://schemas.openxmlformats.org/officeDocument/2006/relationships/oleObject" Target="../embeddings/oleObject190.bin"/><Relationship Id="rId26" Type="http://schemas.openxmlformats.org/officeDocument/2006/relationships/oleObject" Target="../embeddings/oleObject194.bin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47.wmf"/><Relationship Id="rId7" Type="http://schemas.openxmlformats.org/officeDocument/2006/relationships/image" Target="../media/image198.emf"/><Relationship Id="rId12" Type="http://schemas.openxmlformats.org/officeDocument/2006/relationships/oleObject" Target="../embeddings/oleObject187.bin"/><Relationship Id="rId17" Type="http://schemas.openxmlformats.org/officeDocument/2006/relationships/image" Target="../media/image155.wmf"/><Relationship Id="rId25" Type="http://schemas.openxmlformats.org/officeDocument/2006/relationships/image" Target="../media/image149.wmf"/><Relationship Id="rId33" Type="http://schemas.openxmlformats.org/officeDocument/2006/relationships/image" Target="../media/image153.w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189.bin"/><Relationship Id="rId20" Type="http://schemas.openxmlformats.org/officeDocument/2006/relationships/oleObject" Target="../embeddings/oleObject191.bin"/><Relationship Id="rId29" Type="http://schemas.openxmlformats.org/officeDocument/2006/relationships/image" Target="../media/image151.wmf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84.bin"/><Relationship Id="rId11" Type="http://schemas.openxmlformats.org/officeDocument/2006/relationships/image" Target="../media/image200.emf"/><Relationship Id="rId24" Type="http://schemas.openxmlformats.org/officeDocument/2006/relationships/oleObject" Target="../embeddings/oleObject193.bin"/><Relationship Id="rId32" Type="http://schemas.openxmlformats.org/officeDocument/2006/relationships/oleObject" Target="../embeddings/oleObject197.bin"/><Relationship Id="rId5" Type="http://schemas.openxmlformats.org/officeDocument/2006/relationships/image" Target="../media/image197.wmf"/><Relationship Id="rId15" Type="http://schemas.openxmlformats.org/officeDocument/2006/relationships/image" Target="../media/image202.wmf"/><Relationship Id="rId23" Type="http://schemas.openxmlformats.org/officeDocument/2006/relationships/image" Target="../media/image148.wmf"/><Relationship Id="rId28" Type="http://schemas.openxmlformats.org/officeDocument/2006/relationships/oleObject" Target="../embeddings/oleObject195.bin"/><Relationship Id="rId10" Type="http://schemas.openxmlformats.org/officeDocument/2006/relationships/oleObject" Target="../embeddings/oleObject186.bin"/><Relationship Id="rId19" Type="http://schemas.openxmlformats.org/officeDocument/2006/relationships/image" Target="../media/image146.wmf"/><Relationship Id="rId31" Type="http://schemas.openxmlformats.org/officeDocument/2006/relationships/image" Target="../media/image152.wmf"/><Relationship Id="rId4" Type="http://schemas.openxmlformats.org/officeDocument/2006/relationships/oleObject" Target="../embeddings/oleObject183.bin"/><Relationship Id="rId9" Type="http://schemas.openxmlformats.org/officeDocument/2006/relationships/image" Target="../media/image199.emf"/><Relationship Id="rId14" Type="http://schemas.openxmlformats.org/officeDocument/2006/relationships/oleObject" Target="../embeddings/oleObject188.bin"/><Relationship Id="rId22" Type="http://schemas.openxmlformats.org/officeDocument/2006/relationships/oleObject" Target="../embeddings/oleObject192.bin"/><Relationship Id="rId27" Type="http://schemas.openxmlformats.org/officeDocument/2006/relationships/image" Target="../media/image150.wmf"/><Relationship Id="rId30" Type="http://schemas.openxmlformats.org/officeDocument/2006/relationships/oleObject" Target="../embeddings/oleObject196.bin"/><Relationship Id="rId8" Type="http://schemas.openxmlformats.org/officeDocument/2006/relationships/oleObject" Target="../embeddings/oleObject18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0.bin"/><Relationship Id="rId13" Type="http://schemas.openxmlformats.org/officeDocument/2006/relationships/image" Target="../media/image207.w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04.wmf"/><Relationship Id="rId12" Type="http://schemas.openxmlformats.org/officeDocument/2006/relationships/oleObject" Target="../embeddings/oleObject202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99.bin"/><Relationship Id="rId11" Type="http://schemas.openxmlformats.org/officeDocument/2006/relationships/image" Target="../media/image206.wmf"/><Relationship Id="rId5" Type="http://schemas.openxmlformats.org/officeDocument/2006/relationships/image" Target="../media/image203.wmf"/><Relationship Id="rId10" Type="http://schemas.openxmlformats.org/officeDocument/2006/relationships/oleObject" Target="../embeddings/oleObject201.bin"/><Relationship Id="rId4" Type="http://schemas.openxmlformats.org/officeDocument/2006/relationships/oleObject" Target="../embeddings/oleObject198.bin"/><Relationship Id="rId9" Type="http://schemas.openxmlformats.org/officeDocument/2006/relationships/image" Target="../media/image20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5.bin"/><Relationship Id="rId13" Type="http://schemas.openxmlformats.org/officeDocument/2006/relationships/image" Target="../media/image211.emf"/><Relationship Id="rId18" Type="http://schemas.openxmlformats.org/officeDocument/2006/relationships/oleObject" Target="../embeddings/oleObject210.bin"/><Relationship Id="rId26" Type="http://schemas.openxmlformats.org/officeDocument/2006/relationships/oleObject" Target="../embeddings/oleObject214.bin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215.emf"/><Relationship Id="rId7" Type="http://schemas.openxmlformats.org/officeDocument/2006/relationships/image" Target="../media/image208.wmf"/><Relationship Id="rId12" Type="http://schemas.openxmlformats.org/officeDocument/2006/relationships/oleObject" Target="../embeddings/oleObject207.bin"/><Relationship Id="rId17" Type="http://schemas.openxmlformats.org/officeDocument/2006/relationships/image" Target="../media/image213.emf"/><Relationship Id="rId25" Type="http://schemas.openxmlformats.org/officeDocument/2006/relationships/image" Target="../media/image217.w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209.bin"/><Relationship Id="rId20" Type="http://schemas.openxmlformats.org/officeDocument/2006/relationships/oleObject" Target="../embeddings/oleObject211.bin"/><Relationship Id="rId29" Type="http://schemas.openxmlformats.org/officeDocument/2006/relationships/image" Target="../media/image219.emf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04.bin"/><Relationship Id="rId11" Type="http://schemas.openxmlformats.org/officeDocument/2006/relationships/image" Target="../media/image210.emf"/><Relationship Id="rId24" Type="http://schemas.openxmlformats.org/officeDocument/2006/relationships/oleObject" Target="../embeddings/oleObject213.bin"/><Relationship Id="rId5" Type="http://schemas.openxmlformats.org/officeDocument/2006/relationships/image" Target="../media/image54.wmf"/><Relationship Id="rId15" Type="http://schemas.openxmlformats.org/officeDocument/2006/relationships/image" Target="../media/image212.emf"/><Relationship Id="rId23" Type="http://schemas.openxmlformats.org/officeDocument/2006/relationships/image" Target="../media/image216.emf"/><Relationship Id="rId28" Type="http://schemas.openxmlformats.org/officeDocument/2006/relationships/oleObject" Target="../embeddings/oleObject215.bin"/><Relationship Id="rId10" Type="http://schemas.openxmlformats.org/officeDocument/2006/relationships/oleObject" Target="../embeddings/oleObject206.bin"/><Relationship Id="rId19" Type="http://schemas.openxmlformats.org/officeDocument/2006/relationships/image" Target="../media/image214.emf"/><Relationship Id="rId4" Type="http://schemas.openxmlformats.org/officeDocument/2006/relationships/oleObject" Target="../embeddings/oleObject203.bin"/><Relationship Id="rId9" Type="http://schemas.openxmlformats.org/officeDocument/2006/relationships/image" Target="../media/image209.emf"/><Relationship Id="rId14" Type="http://schemas.openxmlformats.org/officeDocument/2006/relationships/oleObject" Target="../embeddings/oleObject208.bin"/><Relationship Id="rId22" Type="http://schemas.openxmlformats.org/officeDocument/2006/relationships/oleObject" Target="../embeddings/oleObject212.bin"/><Relationship Id="rId27" Type="http://schemas.openxmlformats.org/officeDocument/2006/relationships/image" Target="../media/image218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8.bin"/><Relationship Id="rId13" Type="http://schemas.openxmlformats.org/officeDocument/2006/relationships/image" Target="../media/image224.wmf"/><Relationship Id="rId18" Type="http://schemas.openxmlformats.org/officeDocument/2006/relationships/oleObject" Target="../embeddings/oleObject223.bin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228.emf"/><Relationship Id="rId7" Type="http://schemas.openxmlformats.org/officeDocument/2006/relationships/image" Target="../media/image221.wmf"/><Relationship Id="rId12" Type="http://schemas.openxmlformats.org/officeDocument/2006/relationships/oleObject" Target="../embeddings/oleObject220.bin"/><Relationship Id="rId17" Type="http://schemas.openxmlformats.org/officeDocument/2006/relationships/image" Target="../media/image226.emf"/><Relationship Id="rId25" Type="http://schemas.openxmlformats.org/officeDocument/2006/relationships/image" Target="../media/image230.e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222.bin"/><Relationship Id="rId20" Type="http://schemas.openxmlformats.org/officeDocument/2006/relationships/oleObject" Target="../embeddings/oleObject224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17.bin"/><Relationship Id="rId11" Type="http://schemas.openxmlformats.org/officeDocument/2006/relationships/image" Target="../media/image223.wmf"/><Relationship Id="rId24" Type="http://schemas.openxmlformats.org/officeDocument/2006/relationships/oleObject" Target="../embeddings/oleObject226.bin"/><Relationship Id="rId5" Type="http://schemas.openxmlformats.org/officeDocument/2006/relationships/image" Target="../media/image220.emf"/><Relationship Id="rId15" Type="http://schemas.openxmlformats.org/officeDocument/2006/relationships/image" Target="../media/image225.wmf"/><Relationship Id="rId23" Type="http://schemas.openxmlformats.org/officeDocument/2006/relationships/image" Target="../media/image229.emf"/><Relationship Id="rId10" Type="http://schemas.openxmlformats.org/officeDocument/2006/relationships/oleObject" Target="../embeddings/oleObject219.bin"/><Relationship Id="rId19" Type="http://schemas.openxmlformats.org/officeDocument/2006/relationships/image" Target="../media/image227.wmf"/><Relationship Id="rId4" Type="http://schemas.openxmlformats.org/officeDocument/2006/relationships/oleObject" Target="../embeddings/oleObject216.bin"/><Relationship Id="rId9" Type="http://schemas.openxmlformats.org/officeDocument/2006/relationships/image" Target="../media/image222.wmf"/><Relationship Id="rId14" Type="http://schemas.openxmlformats.org/officeDocument/2006/relationships/oleObject" Target="../embeddings/oleObject221.bin"/><Relationship Id="rId22" Type="http://schemas.openxmlformats.org/officeDocument/2006/relationships/oleObject" Target="../embeddings/oleObject225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9.bin"/><Relationship Id="rId13" Type="http://schemas.openxmlformats.org/officeDocument/2006/relationships/image" Target="../media/image235.emf"/><Relationship Id="rId18" Type="http://schemas.openxmlformats.org/officeDocument/2006/relationships/oleObject" Target="../embeddings/oleObject234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32.emf"/><Relationship Id="rId12" Type="http://schemas.openxmlformats.org/officeDocument/2006/relationships/oleObject" Target="../embeddings/oleObject231.bin"/><Relationship Id="rId17" Type="http://schemas.openxmlformats.org/officeDocument/2006/relationships/image" Target="../media/image237.e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233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28.bin"/><Relationship Id="rId11" Type="http://schemas.openxmlformats.org/officeDocument/2006/relationships/image" Target="../media/image234.emf"/><Relationship Id="rId5" Type="http://schemas.openxmlformats.org/officeDocument/2006/relationships/image" Target="../media/image231.emf"/><Relationship Id="rId15" Type="http://schemas.openxmlformats.org/officeDocument/2006/relationships/image" Target="../media/image236.emf"/><Relationship Id="rId10" Type="http://schemas.openxmlformats.org/officeDocument/2006/relationships/oleObject" Target="../embeddings/oleObject230.bin"/><Relationship Id="rId19" Type="http://schemas.openxmlformats.org/officeDocument/2006/relationships/image" Target="../media/image238.emf"/><Relationship Id="rId4" Type="http://schemas.openxmlformats.org/officeDocument/2006/relationships/oleObject" Target="../embeddings/oleObject227.bin"/><Relationship Id="rId9" Type="http://schemas.openxmlformats.org/officeDocument/2006/relationships/image" Target="../media/image233.emf"/><Relationship Id="rId14" Type="http://schemas.openxmlformats.org/officeDocument/2006/relationships/oleObject" Target="../embeddings/oleObject232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7.bin"/><Relationship Id="rId13" Type="http://schemas.openxmlformats.org/officeDocument/2006/relationships/image" Target="../media/image243.wmf"/><Relationship Id="rId18" Type="http://schemas.openxmlformats.org/officeDocument/2006/relationships/oleObject" Target="../embeddings/oleObject242.bin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247.wmf"/><Relationship Id="rId7" Type="http://schemas.openxmlformats.org/officeDocument/2006/relationships/image" Target="../media/image240.emf"/><Relationship Id="rId12" Type="http://schemas.openxmlformats.org/officeDocument/2006/relationships/oleObject" Target="../embeddings/oleObject239.bin"/><Relationship Id="rId17" Type="http://schemas.openxmlformats.org/officeDocument/2006/relationships/image" Target="../media/image245.w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241.bin"/><Relationship Id="rId20" Type="http://schemas.openxmlformats.org/officeDocument/2006/relationships/oleObject" Target="../embeddings/oleObject243.bin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36.bin"/><Relationship Id="rId11" Type="http://schemas.openxmlformats.org/officeDocument/2006/relationships/image" Target="../media/image242.wmf"/><Relationship Id="rId5" Type="http://schemas.openxmlformats.org/officeDocument/2006/relationships/image" Target="../media/image239.wmf"/><Relationship Id="rId15" Type="http://schemas.openxmlformats.org/officeDocument/2006/relationships/image" Target="../media/image244.wmf"/><Relationship Id="rId10" Type="http://schemas.openxmlformats.org/officeDocument/2006/relationships/oleObject" Target="../embeddings/oleObject238.bin"/><Relationship Id="rId19" Type="http://schemas.openxmlformats.org/officeDocument/2006/relationships/image" Target="../media/image246.wmf"/><Relationship Id="rId4" Type="http://schemas.openxmlformats.org/officeDocument/2006/relationships/oleObject" Target="../embeddings/oleObject235.bin"/><Relationship Id="rId9" Type="http://schemas.openxmlformats.org/officeDocument/2006/relationships/image" Target="../media/image241.wmf"/><Relationship Id="rId14" Type="http://schemas.openxmlformats.org/officeDocument/2006/relationships/oleObject" Target="../embeddings/oleObject240.bin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2.emf"/><Relationship Id="rId18" Type="http://schemas.openxmlformats.org/officeDocument/2006/relationships/oleObject" Target="../embeddings/oleObject251.bin"/><Relationship Id="rId26" Type="http://schemas.openxmlformats.org/officeDocument/2006/relationships/oleObject" Target="../embeddings/oleObject254.bin"/><Relationship Id="rId21" Type="http://schemas.openxmlformats.org/officeDocument/2006/relationships/image" Target="../media/image256.wmf"/><Relationship Id="rId34" Type="http://schemas.openxmlformats.org/officeDocument/2006/relationships/oleObject" Target="../embeddings/oleObject258.bin"/><Relationship Id="rId7" Type="http://schemas.openxmlformats.org/officeDocument/2006/relationships/image" Target="../media/image249.wmf"/><Relationship Id="rId12" Type="http://schemas.openxmlformats.org/officeDocument/2006/relationships/oleObject" Target="../embeddings/oleObject248.bin"/><Relationship Id="rId17" Type="http://schemas.openxmlformats.org/officeDocument/2006/relationships/image" Target="../media/image254.wmf"/><Relationship Id="rId25" Type="http://schemas.openxmlformats.org/officeDocument/2006/relationships/image" Target="../media/image257.emf"/><Relationship Id="rId33" Type="http://schemas.openxmlformats.org/officeDocument/2006/relationships/image" Target="../media/image261.emf"/><Relationship Id="rId2" Type="http://schemas.openxmlformats.org/officeDocument/2006/relationships/slideLayout" Target="../slideLayouts/slideLayout41.xml"/><Relationship Id="rId16" Type="http://schemas.openxmlformats.org/officeDocument/2006/relationships/oleObject" Target="../embeddings/oleObject250.bin"/><Relationship Id="rId20" Type="http://schemas.openxmlformats.org/officeDocument/2006/relationships/oleObject" Target="../embeddings/oleObject252.bin"/><Relationship Id="rId29" Type="http://schemas.openxmlformats.org/officeDocument/2006/relationships/image" Target="../media/image259.emf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45.bin"/><Relationship Id="rId11" Type="http://schemas.openxmlformats.org/officeDocument/2006/relationships/image" Target="../media/image251.wmf"/><Relationship Id="rId24" Type="http://schemas.openxmlformats.org/officeDocument/2006/relationships/oleObject" Target="../embeddings/oleObject253.bin"/><Relationship Id="rId32" Type="http://schemas.openxmlformats.org/officeDocument/2006/relationships/oleObject" Target="../embeddings/oleObject257.bin"/><Relationship Id="rId37" Type="http://schemas.openxmlformats.org/officeDocument/2006/relationships/image" Target="../media/image263.wmf"/><Relationship Id="rId5" Type="http://schemas.openxmlformats.org/officeDocument/2006/relationships/image" Target="../media/image248.wmf"/><Relationship Id="rId15" Type="http://schemas.openxmlformats.org/officeDocument/2006/relationships/image" Target="../media/image253.wmf"/><Relationship Id="rId23" Type="http://schemas.openxmlformats.org/officeDocument/2006/relationships/image" Target="../media/image265.png"/><Relationship Id="rId28" Type="http://schemas.openxmlformats.org/officeDocument/2006/relationships/oleObject" Target="../embeddings/oleObject255.bin"/><Relationship Id="rId36" Type="http://schemas.openxmlformats.org/officeDocument/2006/relationships/oleObject" Target="../embeddings/oleObject259.bin"/><Relationship Id="rId10" Type="http://schemas.openxmlformats.org/officeDocument/2006/relationships/oleObject" Target="../embeddings/oleObject247.bin"/><Relationship Id="rId19" Type="http://schemas.openxmlformats.org/officeDocument/2006/relationships/image" Target="../media/image255.wmf"/><Relationship Id="rId31" Type="http://schemas.openxmlformats.org/officeDocument/2006/relationships/image" Target="../media/image260.emf"/><Relationship Id="rId4" Type="http://schemas.openxmlformats.org/officeDocument/2006/relationships/oleObject" Target="../embeddings/oleObject244.bin"/><Relationship Id="rId9" Type="http://schemas.openxmlformats.org/officeDocument/2006/relationships/image" Target="../media/image250.wmf"/><Relationship Id="rId14" Type="http://schemas.openxmlformats.org/officeDocument/2006/relationships/oleObject" Target="../embeddings/oleObject249.bin"/><Relationship Id="rId22" Type="http://schemas.openxmlformats.org/officeDocument/2006/relationships/image" Target="../media/image264.png"/><Relationship Id="rId27" Type="http://schemas.openxmlformats.org/officeDocument/2006/relationships/image" Target="../media/image258.emf"/><Relationship Id="rId30" Type="http://schemas.openxmlformats.org/officeDocument/2006/relationships/oleObject" Target="../embeddings/oleObject256.bin"/><Relationship Id="rId35" Type="http://schemas.openxmlformats.org/officeDocument/2006/relationships/image" Target="../media/image262.wmf"/><Relationship Id="rId8" Type="http://schemas.openxmlformats.org/officeDocument/2006/relationships/oleObject" Target="../embeddings/oleObject246.bin"/><Relationship Id="rId3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13" Type="http://schemas.openxmlformats.org/officeDocument/2006/relationships/oleObject" Target="../embeddings/oleObject264.bin"/><Relationship Id="rId18" Type="http://schemas.openxmlformats.org/officeDocument/2006/relationships/image" Target="../media/image272.wmf"/><Relationship Id="rId26" Type="http://schemas.openxmlformats.org/officeDocument/2006/relationships/image" Target="../media/image276.wmf"/><Relationship Id="rId3" Type="http://schemas.openxmlformats.org/officeDocument/2006/relationships/notesSlide" Target="../notesSlides/notesSlide24.xml"/><Relationship Id="rId21" Type="http://schemas.openxmlformats.org/officeDocument/2006/relationships/oleObject" Target="../embeddings/oleObject268.bin"/><Relationship Id="rId7" Type="http://schemas.openxmlformats.org/officeDocument/2006/relationships/oleObject" Target="../embeddings/oleObject261.bin"/><Relationship Id="rId12" Type="http://schemas.openxmlformats.org/officeDocument/2006/relationships/image" Target="../media/image269.wmf"/><Relationship Id="rId17" Type="http://schemas.openxmlformats.org/officeDocument/2006/relationships/oleObject" Target="../embeddings/oleObject266.bin"/><Relationship Id="rId25" Type="http://schemas.openxmlformats.org/officeDocument/2006/relationships/oleObject" Target="../embeddings/oleObject270.bin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271.wmf"/><Relationship Id="rId20" Type="http://schemas.openxmlformats.org/officeDocument/2006/relationships/image" Target="../media/image273.wmf"/><Relationship Id="rId29" Type="http://schemas.openxmlformats.org/officeDocument/2006/relationships/oleObject" Target="../embeddings/oleObject272.bin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66.emf"/><Relationship Id="rId11" Type="http://schemas.openxmlformats.org/officeDocument/2006/relationships/oleObject" Target="../embeddings/oleObject263.bin"/><Relationship Id="rId24" Type="http://schemas.openxmlformats.org/officeDocument/2006/relationships/image" Target="../media/image275.wmf"/><Relationship Id="rId32" Type="http://schemas.openxmlformats.org/officeDocument/2006/relationships/image" Target="../media/image278.wmf"/><Relationship Id="rId5" Type="http://schemas.openxmlformats.org/officeDocument/2006/relationships/oleObject" Target="../embeddings/oleObject260.bin"/><Relationship Id="rId15" Type="http://schemas.openxmlformats.org/officeDocument/2006/relationships/oleObject" Target="../embeddings/oleObject265.bin"/><Relationship Id="rId23" Type="http://schemas.openxmlformats.org/officeDocument/2006/relationships/oleObject" Target="../embeddings/oleObject269.bin"/><Relationship Id="rId28" Type="http://schemas.openxmlformats.org/officeDocument/2006/relationships/image" Target="../media/image277.wmf"/><Relationship Id="rId10" Type="http://schemas.openxmlformats.org/officeDocument/2006/relationships/image" Target="../media/image268.wmf"/><Relationship Id="rId19" Type="http://schemas.openxmlformats.org/officeDocument/2006/relationships/oleObject" Target="../embeddings/oleObject267.bin"/><Relationship Id="rId31" Type="http://schemas.openxmlformats.org/officeDocument/2006/relationships/oleObject" Target="../embeddings/oleObject273.bin"/><Relationship Id="rId4" Type="http://schemas.openxmlformats.org/officeDocument/2006/relationships/image" Target="../media/image196.png"/><Relationship Id="rId9" Type="http://schemas.openxmlformats.org/officeDocument/2006/relationships/oleObject" Target="../embeddings/oleObject262.bin"/><Relationship Id="rId14" Type="http://schemas.openxmlformats.org/officeDocument/2006/relationships/image" Target="../media/image270.wmf"/><Relationship Id="rId22" Type="http://schemas.openxmlformats.org/officeDocument/2006/relationships/image" Target="../media/image274.wmf"/><Relationship Id="rId27" Type="http://schemas.openxmlformats.org/officeDocument/2006/relationships/oleObject" Target="../embeddings/oleObject271.bin"/><Relationship Id="rId30" Type="http://schemas.openxmlformats.org/officeDocument/2006/relationships/image" Target="../media/image193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mailto:rcollado@stevens.edu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BIA-670</a:t>
            </a:r>
          </a:p>
        </p:txBody>
      </p:sp>
      <p:pic>
        <p:nvPicPr>
          <p:cNvPr id="7" name="Picture Placeholder 6" descr="financial_engineering-224751073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4197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2800" dirty="0">
                <a:ea typeface="굴림" panose="020B0600000101010101" pitchFamily="34" charset="-127"/>
              </a:rPr>
              <a:t>1960’s  IBM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Algorithm</a:t>
            </a:r>
          </a:p>
          <a:p>
            <a:endParaRPr lang="en-US" altLang="ko-KR" sz="2800" dirty="0">
              <a:ea typeface="굴림" panose="020B0600000101010101" pitchFamily="34" charset="-127"/>
            </a:endParaRPr>
          </a:p>
          <a:p>
            <a:endParaRPr lang="en-US" altLang="ko-KR" sz="2800" dirty="0">
              <a:ea typeface="굴림" panose="020B0600000101010101" pitchFamily="34" charset="-127"/>
            </a:endParaRPr>
          </a:p>
          <a:p>
            <a:endParaRPr lang="en-US" altLang="ko-KR" sz="2800" dirty="0">
              <a:ea typeface="굴림" panose="020B0600000101010101" pitchFamily="34" charset="-127"/>
            </a:endParaRPr>
          </a:p>
          <a:p>
            <a:r>
              <a:rPr lang="en-US" altLang="ko-KR" sz="2800" dirty="0">
                <a:ea typeface="굴림" panose="020B0600000101010101" pitchFamily="34" charset="-127"/>
              </a:rPr>
              <a:t>This generator was later found to have a serious problem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ea typeface="굴림" panose="020B0600000101010101" pitchFamily="34" charset="-127"/>
              </a:rPr>
              <a:t>RANDU</a:t>
            </a:r>
            <a:r>
              <a:rPr lang="en-US" altLang="ko-KR" dirty="0">
                <a:ea typeface="굴림" panose="020B0600000101010101" pitchFamily="34" charset="-127"/>
              </a:rPr>
              <a:t> Generator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56C3E5CA-4805-EE48-9FBC-A8108D07CD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61671"/>
              </p:ext>
            </p:extLst>
          </p:nvPr>
        </p:nvGraphicFramePr>
        <p:xfrm>
          <a:off x="1296741" y="3129567"/>
          <a:ext cx="6545312" cy="874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3" name="Equation" r:id="rId3" imgW="19894550" imgH="2781300" progId="Equation.3">
                  <p:embed/>
                </p:oleObj>
              </mc:Choice>
              <mc:Fallback>
                <p:oleObj name="Equation" r:id="rId3" imgW="19894550" imgH="2781300" progId="Equation.3">
                  <p:embed/>
                  <p:pic>
                    <p:nvPicPr>
                      <p:cNvPr id="23555" name="Object 4">
                        <a:extLst>
                          <a:ext uri="{FF2B5EF4-FFF2-40B4-BE49-F238E27FC236}">
                            <a16:creationId xmlns:a16="http://schemas.microsoft.com/office/drawing/2014/main" id="{414D73BE-2CF5-594D-B7C2-564EFF001F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741" y="3129567"/>
                        <a:ext cx="6545312" cy="874981"/>
                      </a:xfrm>
                      <a:prstGeom prst="rect">
                        <a:avLst/>
                      </a:prstGeom>
                      <a:solidFill>
                        <a:srgbClr val="8A0028">
                          <a:alpha val="9804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483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1D and 2D Distribution of </a:t>
            </a:r>
            <a:r>
              <a:rPr lang="en-US" altLang="ko-KR" dirty="0" err="1">
                <a:ea typeface="굴림" panose="020B0600000101010101" pitchFamily="34" charset="-127"/>
              </a:rPr>
              <a:t>RANDU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No problems here</a:t>
            </a:r>
            <a:r>
              <a:rPr lang="en-US" dirty="0"/>
              <a:t> …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AF4BF29-B340-3748-9A32-BCB26C8A3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2976" y="2038852"/>
            <a:ext cx="4062680" cy="3946024"/>
          </a:xfrm>
          <a:prstGeom prst="rect">
            <a:avLst/>
          </a:prstGeom>
          <a:noFill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140A59E-D00D-BE48-9FD2-1A52F381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2062750"/>
            <a:ext cx="4062680" cy="3866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533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B813643-2F5A-9B46-9F1D-B45EABFDC044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en-US" altLang="en-US" sz="2400" dirty="0"/>
                  <a:t>The class of multiplicative congruential random-number generators has the form: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mod</m:t>
                        </m:r>
                      </m:fName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br>
                  <a:rPr lang="en-US" altLang="en-US" sz="2400" dirty="0"/>
                </a:br>
                <a:r>
                  <a:rPr lang="en-US" altLang="en-US" sz="2400" dirty="0"/>
                  <a:t>The choice of the coefficients is critical: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B813643-2F5A-9B46-9F1D-B45EABFDC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3"/>
                <a:stretch>
                  <a:fillRect l="-876" t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Random Number Algorithms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F0E09DEE-EECB-F94B-ABD6-0319C3E17E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221646"/>
              </p:ext>
            </p:extLst>
          </p:nvPr>
        </p:nvGraphicFramePr>
        <p:xfrm>
          <a:off x="308429" y="3094478"/>
          <a:ext cx="8528729" cy="3178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68" name="Equation" r:id="rId4" imgW="70656450" imgH="26333450" progId="Equation.DSMT4">
                  <p:embed/>
                </p:oleObj>
              </mc:Choice>
              <mc:Fallback>
                <p:oleObj name="Equation" r:id="rId4" imgW="70656450" imgH="26333450" progId="Equation.DSMT4">
                  <p:embed/>
                  <p:pic>
                    <p:nvPicPr>
                      <p:cNvPr id="25605" name="Object 6">
                        <a:extLst>
                          <a:ext uri="{FF2B5EF4-FFF2-40B4-BE49-F238E27FC236}">
                            <a16:creationId xmlns:a16="http://schemas.microsoft.com/office/drawing/2014/main" id="{2B206188-F7E0-E047-91CD-6E7345A237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29" y="3094478"/>
                        <a:ext cx="8528729" cy="3178692"/>
                      </a:xfrm>
                      <a:prstGeom prst="rect">
                        <a:avLst/>
                      </a:prstGeom>
                      <a:solidFill>
                        <a:srgbClr val="8A0028">
                          <a:alpha val="9804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891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B813643-2F5A-9B46-9F1D-B45EABFDC044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27013" y="1709350"/>
                <a:ext cx="8691562" cy="475158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en-US" sz="2800" dirty="0"/>
                  <a:t>The number 2</a:t>
                </a:r>
                <a:r>
                  <a:rPr lang="en-US" altLang="en-US" sz="2800" baseline="46000" dirty="0"/>
                  <a:t>31</a:t>
                </a:r>
                <a:r>
                  <a:rPr lang="en-US" altLang="en-US" sz="2800" dirty="0"/>
                  <a:t> – 1 is a prime number, so the remainder when a number is divided by a prime is rather, well random.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altLang="en-US" sz="2800" dirty="0"/>
                  <a:t>Notes on the previous algorithm: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altLang="en-US" sz="2800" dirty="0"/>
                  <a:t>The </a:t>
                </a:r>
                <a:r>
                  <a:rPr lang="en-US" altLang="en-US" sz="2800" i="1" dirty="0"/>
                  <a:t>l</a:t>
                </a:r>
                <a:r>
                  <a:rPr lang="en-US" altLang="en-US" sz="2800" dirty="0"/>
                  <a:t>’s can reach a maximum value of the prime number.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altLang="en-US" sz="2800" dirty="0"/>
                  <a:t>Dividing by this number maps the integers into reals within the open interval (0,1.0).</a:t>
                </a:r>
              </a:p>
              <a:p>
                <a:pPr lvl="2">
                  <a:lnSpc>
                    <a:spcPct val="80000"/>
                  </a:lnSpc>
                </a:pPr>
                <a:r>
                  <a:rPr lang="en-US" altLang="en-US" sz="2800" dirty="0"/>
                  <a:t>Why open interval?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800" dirty="0"/>
                  <a:t> is called the </a:t>
                </a:r>
                <a:r>
                  <a:rPr lang="en-US" altLang="en-US" sz="2800" i="1" dirty="0">
                    <a:solidFill>
                      <a:srgbClr val="8A0028"/>
                    </a:solidFill>
                  </a:rPr>
                  <a:t>seed</a:t>
                </a:r>
                <a:r>
                  <a:rPr lang="en-US" altLang="en-US" sz="2800" dirty="0"/>
                  <a:t> of the random process. We can use anything here.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B813643-2F5A-9B46-9F1D-B45EABFDC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27013" y="1709350"/>
                <a:ext cx="8691562" cy="4751589"/>
              </a:xfrm>
              <a:blipFill>
                <a:blip r:embed="rId2"/>
                <a:stretch>
                  <a:fillRect l="-1168" t="-3200" r="-438" b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Use of Prime Numbers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4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C409A7-5CEC-5445-A200-68056C3F19A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C3769-CA84-3743-B8B5-D942B387C6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0"/>
            <a:ext cx="4242014" cy="45072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Multiply by a large prime and take the lower-order bits. </a:t>
            </a:r>
            <a:br>
              <a:rPr lang="en-US" altLang="en-US" sz="2800" dirty="0"/>
            </a:b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Here, we use higher-bit integers to generate 48-bit random numbers.</a:t>
            </a:r>
            <a:br>
              <a:rPr lang="en-US" altLang="en-US" sz="2800" dirty="0"/>
            </a:b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Drand48()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5F11F9-D5E6-A14E-9EFB-DF0BA01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Other Algorithms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78AFF-75FA-C647-8A57-D391EE298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6D5FE7-6B64-8440-B0EC-B1DB110DD3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13A5DE1-CA37-234F-8CCB-43C3ECE943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44822"/>
              </p:ext>
            </p:extLst>
          </p:nvPr>
        </p:nvGraphicFramePr>
        <p:xfrm>
          <a:off x="4635137" y="1709351"/>
          <a:ext cx="4179558" cy="4507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87" name="Equation" r:id="rId3" imgW="29254450" imgH="31597600" progId="Equation.DSMT4">
                  <p:embed/>
                </p:oleObj>
              </mc:Choice>
              <mc:Fallback>
                <p:oleObj name="Equation" r:id="rId3" imgW="29254450" imgH="31597600" progId="Equation.DSMT4">
                  <p:embed/>
                  <p:pic>
                    <p:nvPicPr>
                      <p:cNvPr id="27652" name="Object 4">
                        <a:extLst>
                          <a:ext uri="{FF2B5EF4-FFF2-40B4-BE49-F238E27FC236}">
                            <a16:creationId xmlns:a16="http://schemas.microsoft.com/office/drawing/2014/main" id="{F327C878-9217-3949-9447-ECFB0D8433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137" y="1709351"/>
                        <a:ext cx="4179558" cy="4507299"/>
                      </a:xfrm>
                      <a:prstGeom prst="rect">
                        <a:avLst/>
                      </a:prstGeom>
                      <a:solidFill>
                        <a:srgbClr val="8A0028">
                          <a:alpha val="9804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860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en-US" sz="2800" dirty="0"/>
              <a:t>Many more such algorithms. </a:t>
            </a:r>
            <a:br>
              <a:rPr lang="en-US" altLang="en-US" sz="2800" dirty="0"/>
            </a:br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r>
              <a:rPr lang="en-US" altLang="en-US" sz="2800" dirty="0"/>
              <a:t>Some do not use integers. Integers were just more efficient on old computers.</a:t>
            </a:r>
          </a:p>
          <a:p>
            <a:endParaRPr lang="en-US" altLang="en-US" sz="2800" dirty="0"/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Other Algorithms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7069EC7F-1229-5649-BE19-A0CBE98703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891000"/>
              </p:ext>
            </p:extLst>
          </p:nvPr>
        </p:nvGraphicFramePr>
        <p:xfrm>
          <a:off x="1511300" y="5487868"/>
          <a:ext cx="4242352" cy="845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1" name="Equation" r:id="rId3" imgW="15944850" imgH="3219450" progId="Equation.DSMT4">
                  <p:embed/>
                </p:oleObj>
              </mc:Choice>
              <mc:Fallback>
                <p:oleObj name="Equation" r:id="rId3" imgW="15944850" imgH="3219450" progId="Equation.DSMT4">
                  <p:embed/>
                  <p:pic>
                    <p:nvPicPr>
                      <p:cNvPr id="28676" name="Object 4">
                        <a:extLst>
                          <a:ext uri="{FF2B5EF4-FFF2-40B4-BE49-F238E27FC236}">
                            <a16:creationId xmlns:a16="http://schemas.microsoft.com/office/drawing/2014/main" id="{3AF1CE24-345C-7546-956F-CB7662C022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5487868"/>
                        <a:ext cx="4242352" cy="845410"/>
                      </a:xfrm>
                      <a:prstGeom prst="rect">
                        <a:avLst/>
                      </a:prstGeom>
                      <a:solidFill>
                        <a:srgbClr val="8A0028">
                          <a:alpha val="9804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CB8DC02-A1D0-424B-853D-86ACAA522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985678"/>
              </p:ext>
            </p:extLst>
          </p:nvPr>
        </p:nvGraphicFramePr>
        <p:xfrm>
          <a:off x="1474787" y="2185548"/>
          <a:ext cx="3005138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2" name="Equation" r:id="rId5" imgW="11410950" imgH="7607300" progId="Equation.DSMT4">
                  <p:embed/>
                </p:oleObj>
              </mc:Choice>
              <mc:Fallback>
                <p:oleObj name="Equation" r:id="rId5" imgW="11410950" imgH="7607300" progId="Equation.DSMT4">
                  <p:embed/>
                  <p:pic>
                    <p:nvPicPr>
                      <p:cNvPr id="28677" name="Object 6">
                        <a:extLst>
                          <a:ext uri="{FF2B5EF4-FFF2-40B4-BE49-F238E27FC236}">
                            <a16:creationId xmlns:a16="http://schemas.microsoft.com/office/drawing/2014/main" id="{955176F6-8102-5C45-B686-F44ED4A041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7" y="2185548"/>
                        <a:ext cx="3005138" cy="2003425"/>
                      </a:xfrm>
                      <a:prstGeom prst="rect">
                        <a:avLst/>
                      </a:prstGeom>
                      <a:solidFill>
                        <a:srgbClr val="8A0028">
                          <a:alpha val="9804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>
            <a:extLst>
              <a:ext uri="{FF2B5EF4-FFF2-40B4-BE49-F238E27FC236}">
                <a16:creationId xmlns:a16="http://schemas.microsoft.com/office/drawing/2014/main" id="{1E465D71-F081-9F4E-9983-015B3DC0F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468" y="2627288"/>
            <a:ext cx="2452732" cy="400110"/>
          </a:xfrm>
          <a:prstGeom prst="rect">
            <a:avLst/>
          </a:prstGeom>
          <a:solidFill>
            <a:srgbClr val="8A0028">
              <a:alpha val="9804"/>
            </a:srgb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i="1" dirty="0"/>
              <a:t>t is any large number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9A7AE2FC-8D01-FB4A-8720-1B448D67A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468" y="3498826"/>
            <a:ext cx="2662778" cy="400110"/>
          </a:xfrm>
          <a:prstGeom prst="rect">
            <a:avLst/>
          </a:prstGeom>
          <a:solidFill>
            <a:srgbClr val="8A0028">
              <a:alpha val="9804"/>
            </a:srgb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i="1" dirty="0"/>
              <a:t>What is this operation?</a:t>
            </a:r>
          </a:p>
        </p:txBody>
      </p:sp>
    </p:spTree>
    <p:extLst>
      <p:ext uri="{BB962C8B-B14F-4D97-AF65-F5344CB8AC3E}">
        <p14:creationId xmlns:p14="http://schemas.microsoft.com/office/powerpoint/2010/main" val="372175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2800" dirty="0">
                <a:ea typeface="굴림" panose="020B0600000101010101" pitchFamily="34" charset="-127"/>
              </a:rPr>
              <a:t>One way to improve the behavior of</a:t>
            </a:r>
            <a:br>
              <a:rPr lang="en-US" altLang="ko-KR" sz="2800" dirty="0">
                <a:ea typeface="굴림" panose="020B0600000101010101" pitchFamily="34" charset="-127"/>
              </a:rPr>
            </a:br>
            <a:r>
              <a:rPr lang="en-US" altLang="ko-KR" sz="2800" dirty="0">
                <a:ea typeface="굴림" panose="020B0600000101010101" pitchFamily="34" charset="-127"/>
              </a:rPr>
              <a:t> random number generator</a:t>
            </a:r>
            <a:endParaRPr lang="en-US" altLang="en-US" sz="2800" dirty="0">
              <a:ea typeface="굴림" panose="020B0600000101010101" pitchFamily="34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Other Algorithms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3AEBEC30-5DDA-C34B-9475-6AE2059B00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831995"/>
              </p:ext>
            </p:extLst>
          </p:nvPr>
        </p:nvGraphicFramePr>
        <p:xfrm>
          <a:off x="865301" y="3062032"/>
          <a:ext cx="6584733" cy="758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05" name="Equation" r:id="rId3" imgW="22091650" imgH="2635250" progId="Equation.3">
                  <p:embed/>
                </p:oleObj>
              </mc:Choice>
              <mc:Fallback>
                <p:oleObj name="Equation" r:id="rId3" imgW="22091650" imgH="2635250" progId="Equation.3">
                  <p:embed/>
                  <p:pic>
                    <p:nvPicPr>
                      <p:cNvPr id="29699" name="Object 3">
                        <a:extLst>
                          <a:ext uri="{FF2B5EF4-FFF2-40B4-BE49-F238E27FC236}">
                            <a16:creationId xmlns:a16="http://schemas.microsoft.com/office/drawing/2014/main" id="{C480A7B4-28DD-654E-B01A-04462BCEFB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01" y="3062032"/>
                        <a:ext cx="6584733" cy="758936"/>
                      </a:xfrm>
                      <a:prstGeom prst="rect">
                        <a:avLst/>
                      </a:prstGeom>
                      <a:solidFill>
                        <a:srgbClr val="8A0028">
                          <a:alpha val="9804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4">
            <a:extLst>
              <a:ext uri="{FF2B5EF4-FFF2-40B4-BE49-F238E27FC236}">
                <a16:creationId xmlns:a16="http://schemas.microsoft.com/office/drawing/2014/main" id="{03035D77-456B-2844-809E-48B74EE5C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794" y="4553677"/>
            <a:ext cx="149591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423EC2E-C73B-2E44-B92A-731DF708D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70" y="4116156"/>
            <a:ext cx="55289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ko-KR" sz="2400" dirty="0">
                <a:latin typeface="+mn-lt"/>
                <a:ea typeface="굴림" panose="020B0600000101010101" pitchFamily="34" charset="-127"/>
              </a:rPr>
              <a:t>Has two initial seed and can have a period greater than m</a:t>
            </a:r>
          </a:p>
        </p:txBody>
      </p:sp>
    </p:spTree>
    <p:extLst>
      <p:ext uri="{BB962C8B-B14F-4D97-AF65-F5344CB8AC3E}">
        <p14:creationId xmlns:p14="http://schemas.microsoft.com/office/powerpoint/2010/main" val="247909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28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Available in the CERN Library </a:t>
            </a:r>
          </a:p>
          <a:p>
            <a:pPr lvl="1"/>
            <a:r>
              <a:rPr lang="en-US" altLang="ko-KR" sz="28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Requires 103 initial seed</a:t>
            </a:r>
          </a:p>
          <a:p>
            <a:pPr lvl="1"/>
            <a:r>
              <a:rPr lang="en-US" altLang="ko-KR" sz="28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Period : about 10</a:t>
            </a:r>
            <a:r>
              <a:rPr lang="en-US" altLang="ko-KR" sz="2800" baseline="300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43</a:t>
            </a:r>
          </a:p>
          <a:p>
            <a:pPr lvl="1"/>
            <a:r>
              <a:rPr lang="en-US" altLang="ko-KR" sz="28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This seems to be the ultimate random number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The </a:t>
            </a:r>
            <a:r>
              <a:rPr lang="en-US" altLang="ko-KR" dirty="0" err="1">
                <a:ea typeface="굴림" panose="020B0600000101010101" pitchFamily="34" charset="-127"/>
              </a:rPr>
              <a:t>RANMAR</a:t>
            </a:r>
            <a:r>
              <a:rPr lang="en-US" altLang="ko-KR" dirty="0">
                <a:ea typeface="굴림" panose="020B0600000101010101" pitchFamily="34" charset="-127"/>
              </a:rPr>
              <a:t> generator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609600" indent="-609600"/>
            <a:r>
              <a:rPr lang="en-US" altLang="en-US" sz="2800" dirty="0"/>
              <a:t>Three key properties that you should remember:</a:t>
            </a:r>
            <a:br>
              <a:rPr lang="en-US" altLang="en-US" sz="2800" dirty="0"/>
            </a:br>
            <a:endParaRPr lang="en-US" altLang="en-US" sz="2800" dirty="0"/>
          </a:p>
          <a:p>
            <a:pPr marL="990600" lvl="1" indent="-533400">
              <a:buFontTx/>
              <a:buAutoNum type="arabicPeriod"/>
            </a:pPr>
            <a:r>
              <a:rPr lang="en-US" altLang="en-US" sz="2800" dirty="0"/>
              <a:t>These algorithms generate periodic sequences (hence not random).</a:t>
            </a:r>
            <a:br>
              <a:rPr lang="en-US" altLang="en-US" sz="2800" dirty="0"/>
            </a:br>
            <a:br>
              <a:rPr lang="en-US" altLang="en-US" sz="2800" dirty="0"/>
            </a:br>
            <a:r>
              <a:rPr lang="en-US" altLang="en-US" sz="2800" i="1" dirty="0"/>
              <a:t>To see this, consider what happens when a random number is generated that matches our initial seed.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200" dirty="0"/>
              <a:t>Properties of Pseudo-Random Numbers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2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990600" lvl="1" indent="-533400">
              <a:buFontTx/>
              <a:buAutoNum type="arabicPeriod" startAt="2"/>
            </a:pPr>
            <a:r>
              <a:rPr lang="en-US" altLang="en-US" sz="2800" dirty="0"/>
              <a:t>The restriction to quantized numbers (a finite-set), leads to problems in high-dimensional space. Many points end up to be co-planar. For ten-dimensions, and 32-bit random numbers, this leads to only 126 hyper-planes in 10-dimensional space.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200" dirty="0"/>
              <a:t>Properties of Pseudo-Random Numbers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B536785A-688C-FE48-992E-B048B2ECB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9565" y="4642291"/>
            <a:ext cx="0" cy="162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 descr="Large grid">
            <a:extLst>
              <a:ext uri="{FF2B5EF4-FFF2-40B4-BE49-F238E27FC236}">
                <a16:creationId xmlns:a16="http://schemas.microsoft.com/office/drawing/2014/main" id="{CDDA1175-9793-AB42-8336-D0D3C06B8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451" y="4075823"/>
            <a:ext cx="2674781" cy="225311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14B2579D-DBCE-5F4A-ADF6-8088F647F5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3414" y="4337485"/>
            <a:ext cx="4789560" cy="189492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4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BIA-670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Lecture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Monte </a:t>
            </a:r>
            <a:r>
              <a:rPr lang="en-US" altLang="en-US">
                <a:ea typeface="MS PGothic" charset="-128"/>
              </a:rPr>
              <a:t>Carlo Simulation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Ricardo A. </a:t>
            </a:r>
            <a:r>
              <a:rPr lang="en-US" dirty="0" err="1"/>
              <a:t>Collado</a:t>
            </a:r>
            <a:br>
              <a:rPr lang="en-US" dirty="0"/>
            </a:br>
            <a:r>
              <a:rPr lang="en-US" dirty="0"/>
              <a:t>Assistant Professor</a:t>
            </a:r>
            <a:br>
              <a:rPr lang="en-US" dirty="0"/>
            </a:br>
            <a:r>
              <a:rPr lang="en-US" dirty="0"/>
              <a:t>School of Business</a:t>
            </a:r>
          </a:p>
        </p:txBody>
      </p:sp>
    </p:spTree>
    <p:extLst>
      <p:ext uri="{BB962C8B-B14F-4D97-AF65-F5344CB8AC3E}">
        <p14:creationId xmlns:p14="http://schemas.microsoft.com/office/powerpoint/2010/main" val="19209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3D Distribution from </a:t>
            </a:r>
            <a:r>
              <a:rPr lang="en-US" altLang="ko-KR" dirty="0" err="1">
                <a:ea typeface="굴림" panose="020B0600000101010101" pitchFamily="34" charset="-127"/>
              </a:rPr>
              <a:t>RANDU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A1CD2CD-F2C8-7740-AB7D-F9B9AF2BB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752" y="1682553"/>
            <a:ext cx="4935873" cy="4438138"/>
          </a:xfrm>
          <a:prstGeom prst="rect">
            <a:avLst/>
          </a:prstGeom>
          <a:noFill/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17121925-8100-1849-9AEE-44DE5B588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929" y="2395471"/>
            <a:ext cx="2489156" cy="1172872"/>
          </a:xfrm>
          <a:prstGeom prst="wedgeRectCallout">
            <a:avLst>
              <a:gd name="adj1" fmla="val -43778"/>
              <a:gd name="adj2" fmla="val 87014"/>
            </a:avLst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ko-KR" sz="2000" b="1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Problems seen when observed at the right angle</a:t>
            </a:r>
          </a:p>
        </p:txBody>
      </p:sp>
    </p:spTree>
    <p:extLst>
      <p:ext uri="{BB962C8B-B14F-4D97-AF65-F5344CB8AC3E}">
        <p14:creationId xmlns:p14="http://schemas.microsoft.com/office/powerpoint/2010/main" val="3666327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2800" dirty="0">
                <a:ea typeface="굴림" panose="020B0600000101010101" pitchFamily="34" charset="-127"/>
              </a:rPr>
              <a:t>1968, </a:t>
            </a:r>
            <a:r>
              <a:rPr lang="en-US" altLang="ko-KR" sz="2800" dirty="0" err="1">
                <a:ea typeface="굴림" panose="020B0600000101010101" pitchFamily="34" charset="-127"/>
              </a:rPr>
              <a:t>Marsaglia</a:t>
            </a:r>
            <a:r>
              <a:rPr lang="en-US" altLang="ko-KR" sz="2800" dirty="0">
                <a:ea typeface="굴림" panose="020B0600000101010101" pitchFamily="34" charset="-127"/>
              </a:rPr>
              <a:t> </a:t>
            </a:r>
          </a:p>
          <a:p>
            <a:r>
              <a:rPr lang="en-US" altLang="ko-KR" sz="2800" dirty="0" err="1">
                <a:ea typeface="굴림" panose="020B0600000101010101" pitchFamily="34" charset="-127"/>
              </a:rPr>
              <a:t>Randon</a:t>
            </a:r>
            <a:r>
              <a:rPr lang="en-US" altLang="ko-KR" sz="2800" dirty="0">
                <a:ea typeface="굴림" panose="020B0600000101010101" pitchFamily="34" charset="-127"/>
              </a:rPr>
              <a:t> numbers fall mainly in the planes</a:t>
            </a:r>
          </a:p>
          <a:p>
            <a:endParaRPr lang="en-US" altLang="ko-KR" sz="2800" dirty="0">
              <a:ea typeface="굴림" panose="020B0600000101010101" pitchFamily="34" charset="-127"/>
            </a:endParaRPr>
          </a:p>
          <a:p>
            <a:r>
              <a:rPr lang="en-US" altLang="ko-KR" sz="2800" dirty="0">
                <a:ea typeface="굴림" panose="020B0600000101010101" pitchFamily="34" charset="-127"/>
              </a:rPr>
              <a:t>The replacement of the multiplier from 65539 to 69069 improves performance significantly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The </a:t>
            </a:r>
            <a:r>
              <a:rPr lang="en-US" altLang="ko-KR" dirty="0" err="1">
                <a:ea typeface="굴림" panose="020B0600000101010101" pitchFamily="34" charset="-127"/>
              </a:rPr>
              <a:t>Marsaglia</a:t>
            </a:r>
            <a:r>
              <a:rPr lang="en-US" altLang="ko-KR" dirty="0">
                <a:ea typeface="굴림" panose="020B0600000101010101" pitchFamily="34" charset="-127"/>
              </a:rPr>
              <a:t> effect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36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en-US" sz="2800" dirty="0"/>
              <a:t>The individual digits in the random number may not be independent. There may be a higher probability that a 3 will follow a 5.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200" dirty="0"/>
              <a:t>Properties of Pseudo-Random Numbers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1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en-US" sz="2800" dirty="0"/>
              <a:t>Most of the algorithms have some state that can be initialized. Many times this is the last generated number (not thread safe).</a:t>
            </a:r>
          </a:p>
          <a:p>
            <a:r>
              <a:rPr lang="en-US" altLang="en-US" sz="2800" dirty="0"/>
              <a:t>You can set this state using the routines initialization methods (</a:t>
            </a:r>
            <a:r>
              <a:rPr lang="en-US" altLang="en-US" sz="2800" dirty="0" err="1"/>
              <a:t>srand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srandom</a:t>
            </a:r>
            <a:r>
              <a:rPr lang="en-US" altLang="en-US" sz="2800" dirty="0"/>
              <a:t> or srand48).</a:t>
            </a:r>
          </a:p>
          <a:p>
            <a:pPr lvl="1"/>
            <a:r>
              <a:rPr lang="en-US" altLang="en-US" sz="2800" dirty="0"/>
              <a:t>Why would you want to do this? 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Initializing with Seeds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97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609600" indent="-609600"/>
            <a:r>
              <a:rPr lang="en-US" altLang="en-US" sz="2800" dirty="0"/>
              <a:t>Two reasons to initialize the seed:</a:t>
            </a:r>
          </a:p>
          <a:p>
            <a:pPr marL="990600" lvl="1" indent="-533400">
              <a:buFontTx/>
              <a:buAutoNum type="arabicPeriod"/>
            </a:pPr>
            <a:r>
              <a:rPr lang="en-US" altLang="en-US" sz="2800" dirty="0"/>
              <a:t>The default state always generates the same sequence of random numbers. Not really random at all, particularly for a small set of calls. Solution: Call the seed method with the lower-order bits of the system clock.</a:t>
            </a:r>
          </a:p>
          <a:p>
            <a:pPr marL="990600" lvl="1" indent="-533400">
              <a:buFontTx/>
              <a:buAutoNum type="arabicPeriod"/>
            </a:pPr>
            <a:r>
              <a:rPr lang="en-US" altLang="en-US" sz="2800" dirty="0"/>
              <a:t>You need a deterministic process that is repeatable.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Initializing with Seeds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15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Most computer library support for random numbers only provides random numbers over a fixed range.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You need to map this to your desired range.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Two common cases: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Random integers from zero to some maximum.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Random floating-point or double-precision numbers mapped to the range zero to one.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Mapping random numbers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1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524D5-AC53-AE4D-859C-DDC51788C2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B2AD2-5D21-2249-B651-7D31603112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B5FA36-4CA6-5745-9392-04D86396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Random Distributions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3A946-A1FC-214E-B5ED-229AA50B08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0A97B-7974-C141-86D1-168F3586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8" y="2491991"/>
            <a:ext cx="4484484" cy="24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21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/>
          <p:cNvSpPr>
            <a:spLocks noChangeArrowheads="1"/>
          </p:cNvSpPr>
          <p:nvPr/>
        </p:nvSpPr>
        <p:spPr bwMode="auto">
          <a:xfrm>
            <a:off x="5402263" y="3717925"/>
            <a:ext cx="1219200" cy="533400"/>
          </a:xfrm>
          <a:prstGeom prst="roundRect">
            <a:avLst>
              <a:gd name="adj" fmla="val 16667"/>
            </a:avLst>
          </a:prstGeom>
          <a:solidFill>
            <a:srgbClr val="CCCCFF"/>
          </a:solidFill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5651500" y="515938"/>
            <a:ext cx="324167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80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numerical method</a:t>
            </a:r>
            <a:endParaRPr lang="en-GB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700338" y="4044950"/>
            <a:ext cx="223202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…or simulate it </a:t>
            </a: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in a computer</a:t>
            </a:r>
            <a:endParaRPr lang="en-GB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1" name="Rectangle 7"/>
          <p:cNvSpPr>
            <a:spLocks noChangeArrowheads="1"/>
          </p:cNvSpPr>
          <p:nvPr/>
        </p:nvSpPr>
        <p:spPr bwMode="auto">
          <a:xfrm>
            <a:off x="5326063" y="3794125"/>
            <a:ext cx="129540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8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Outcome </a:t>
            </a:r>
            <a:endParaRPr lang="en-GB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2" name="Rectangle 8"/>
          <p:cNvSpPr>
            <a:spLocks noChangeArrowheads="1"/>
          </p:cNvSpPr>
          <p:nvPr/>
        </p:nvSpPr>
        <p:spPr bwMode="auto">
          <a:xfrm>
            <a:off x="152400" y="454025"/>
            <a:ext cx="54991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24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What is the Monte Carlo method</a:t>
            </a:r>
            <a:r>
              <a:rPr lang="en-GB" altLang="en-US" sz="24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 ? </a:t>
            </a:r>
          </a:p>
        </p:txBody>
      </p:sp>
      <p:sp>
        <p:nvSpPr>
          <p:cNvPr id="4103" name="Rectangle 10"/>
          <p:cNvSpPr>
            <a:spLocks noChangeArrowheads="1"/>
          </p:cNvSpPr>
          <p:nvPr/>
        </p:nvSpPr>
        <p:spPr bwMode="auto">
          <a:xfrm>
            <a:off x="34925" y="5026025"/>
            <a:ext cx="5575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What kind of problems can we tackle</a:t>
            </a:r>
            <a:r>
              <a:rPr lang="en-GB" altLang="en-US" sz="2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? </a:t>
            </a:r>
          </a:p>
        </p:txBody>
      </p:sp>
      <p:sp>
        <p:nvSpPr>
          <p:cNvPr id="4104" name="Rectangle 11"/>
          <p:cNvSpPr>
            <a:spLocks noChangeArrowheads="1"/>
          </p:cNvSpPr>
          <p:nvPr/>
        </p:nvSpPr>
        <p:spPr bwMode="auto">
          <a:xfrm>
            <a:off x="2916238" y="6067425"/>
            <a:ext cx="4897437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20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Magic Box?,…, more information?...</a:t>
            </a:r>
            <a:r>
              <a:rPr lang="en-GB" altLang="en-US" sz="2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105" name="Rectangle 12"/>
          <p:cNvSpPr>
            <a:spLocks noChangeArrowheads="1"/>
          </p:cNvSpPr>
          <p:nvPr/>
        </p:nvSpPr>
        <p:spPr bwMode="auto">
          <a:xfrm>
            <a:off x="2916238" y="5516563"/>
            <a:ext cx="19812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20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incapability?</a:t>
            </a:r>
            <a:r>
              <a:rPr lang="en-GB" altLang="en-US" sz="200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106" name="Rectangle 13"/>
          <p:cNvSpPr>
            <a:spLocks noChangeArrowheads="1"/>
          </p:cNvSpPr>
          <p:nvPr/>
        </p:nvSpPr>
        <p:spPr bwMode="auto">
          <a:xfrm>
            <a:off x="84138" y="6048375"/>
            <a:ext cx="27590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20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What do we get?</a:t>
            </a:r>
          </a:p>
        </p:txBody>
      </p:sp>
      <p:sp>
        <p:nvSpPr>
          <p:cNvPr id="4107" name="AutoShape 15"/>
          <p:cNvSpPr>
            <a:spLocks noChangeArrowheads="1"/>
          </p:cNvSpPr>
          <p:nvPr/>
        </p:nvSpPr>
        <p:spPr bwMode="auto">
          <a:xfrm>
            <a:off x="7377113" y="3692525"/>
            <a:ext cx="13716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8" name="Rectangle 16"/>
          <p:cNvSpPr>
            <a:spLocks noChangeArrowheads="1"/>
          </p:cNvSpPr>
          <p:nvPr/>
        </p:nvSpPr>
        <p:spPr bwMode="auto">
          <a:xfrm>
            <a:off x="7300913" y="3841750"/>
            <a:ext cx="144780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8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problem</a:t>
            </a:r>
            <a:endParaRPr lang="en-GB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9" name="Rectangle 17"/>
          <p:cNvSpPr>
            <a:spLocks noChangeArrowheads="1"/>
          </p:cNvSpPr>
          <p:nvPr/>
        </p:nvSpPr>
        <p:spPr bwMode="auto">
          <a:xfrm>
            <a:off x="612775" y="3751263"/>
            <a:ext cx="165576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Design the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experiment</a:t>
            </a:r>
            <a:endParaRPr lang="en-GB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0" name="Rectangle 18"/>
          <p:cNvSpPr>
            <a:spLocks noChangeArrowheads="1"/>
          </p:cNvSpPr>
          <p:nvPr/>
        </p:nvSpPr>
        <p:spPr bwMode="auto">
          <a:xfrm>
            <a:off x="0" y="5502275"/>
            <a:ext cx="32035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Why  Monte Carlo? </a:t>
            </a:r>
            <a:endParaRPr lang="en-GB" altLang="en-US" sz="20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111" name="AutoShape 19"/>
          <p:cNvSpPr>
            <a:spLocks noChangeArrowheads="1"/>
          </p:cNvSpPr>
          <p:nvPr/>
        </p:nvSpPr>
        <p:spPr bwMode="auto">
          <a:xfrm>
            <a:off x="468313" y="3689350"/>
            <a:ext cx="1827212" cy="676275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2" name="AutoShape 20"/>
          <p:cNvSpPr>
            <a:spLocks noChangeArrowheads="1"/>
          </p:cNvSpPr>
          <p:nvPr/>
        </p:nvSpPr>
        <p:spPr bwMode="auto">
          <a:xfrm>
            <a:off x="2989263" y="3440113"/>
            <a:ext cx="1727200" cy="128428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3" name="Line 21"/>
          <p:cNvSpPr>
            <a:spLocks noChangeShapeType="1"/>
          </p:cNvSpPr>
          <p:nvPr/>
        </p:nvSpPr>
        <p:spPr bwMode="auto">
          <a:xfrm>
            <a:off x="2303463" y="3962400"/>
            <a:ext cx="685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4" name="Line 22"/>
          <p:cNvSpPr>
            <a:spLocks noChangeShapeType="1"/>
          </p:cNvSpPr>
          <p:nvPr/>
        </p:nvSpPr>
        <p:spPr bwMode="auto">
          <a:xfrm flipV="1">
            <a:off x="4716463" y="3962400"/>
            <a:ext cx="685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5" name="Line 23"/>
          <p:cNvSpPr>
            <a:spLocks noChangeShapeType="1"/>
          </p:cNvSpPr>
          <p:nvPr/>
        </p:nvSpPr>
        <p:spPr bwMode="auto">
          <a:xfrm flipH="1">
            <a:off x="6613525" y="3986213"/>
            <a:ext cx="762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451" name="Group 24"/>
          <p:cNvGrpSpPr>
            <a:grpSpLocks/>
          </p:cNvGrpSpPr>
          <p:nvPr/>
        </p:nvGrpSpPr>
        <p:grpSpPr bwMode="auto">
          <a:xfrm>
            <a:off x="604838" y="1066800"/>
            <a:ext cx="7966075" cy="1676400"/>
            <a:chOff x="204" y="672"/>
            <a:chExt cx="5018" cy="1056"/>
          </a:xfrm>
        </p:grpSpPr>
        <p:sp>
          <p:nvSpPr>
            <p:cNvPr id="4122" name="AutoShape 25"/>
            <p:cNvSpPr>
              <a:spLocks noChangeArrowheads="1"/>
            </p:cNvSpPr>
            <p:nvPr/>
          </p:nvSpPr>
          <p:spPr bwMode="auto">
            <a:xfrm>
              <a:off x="252" y="912"/>
              <a:ext cx="864" cy="38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3" name="AutoShape 26"/>
            <p:cNvSpPr>
              <a:spLocks noChangeArrowheads="1"/>
            </p:cNvSpPr>
            <p:nvPr/>
          </p:nvSpPr>
          <p:spPr bwMode="auto">
            <a:xfrm>
              <a:off x="1356" y="672"/>
              <a:ext cx="2736" cy="1056"/>
            </a:xfrm>
            <a:prstGeom prst="roundRect">
              <a:avLst>
                <a:gd name="adj" fmla="val 16667"/>
              </a:avLst>
            </a:prstGeom>
            <a:solidFill>
              <a:srgbClr val="66FFFF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4" name="AutoShape 27"/>
            <p:cNvSpPr>
              <a:spLocks noChangeArrowheads="1"/>
            </p:cNvSpPr>
            <p:nvPr/>
          </p:nvSpPr>
          <p:spPr bwMode="auto">
            <a:xfrm>
              <a:off x="1361" y="720"/>
              <a:ext cx="1488" cy="432"/>
            </a:xfrm>
            <a:prstGeom prst="wedgeEllipseCallout">
              <a:avLst>
                <a:gd name="adj1" fmla="val 25069"/>
                <a:gd name="adj2" fmla="val 70139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4000" baseline="30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5" name="AutoShape 28"/>
            <p:cNvSpPr>
              <a:spLocks noChangeArrowheads="1"/>
            </p:cNvSpPr>
            <p:nvPr/>
          </p:nvSpPr>
          <p:spPr bwMode="auto">
            <a:xfrm>
              <a:off x="1932" y="1223"/>
              <a:ext cx="1824" cy="480"/>
            </a:xfrm>
            <a:prstGeom prst="wedgeEllipseCallout">
              <a:avLst>
                <a:gd name="adj1" fmla="val 68750"/>
                <a:gd name="adj2" fmla="val -743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4000" baseline="30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6" name="AutoShape 29"/>
            <p:cNvSpPr>
              <a:spLocks noChangeArrowheads="1"/>
            </p:cNvSpPr>
            <p:nvPr/>
          </p:nvSpPr>
          <p:spPr bwMode="auto">
            <a:xfrm>
              <a:off x="4334" y="912"/>
              <a:ext cx="864" cy="384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7" name="Rectangle 30"/>
            <p:cNvSpPr>
              <a:spLocks noChangeArrowheads="1"/>
            </p:cNvSpPr>
            <p:nvPr/>
          </p:nvSpPr>
          <p:spPr bwMode="auto">
            <a:xfrm>
              <a:off x="1884" y="1342"/>
              <a:ext cx="187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  <a:defRPr/>
              </a:pPr>
              <a:r>
                <a:rPr lang="en-GB" altLang="en-US" sz="1600"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rPr>
                <a:t>Theory of Probability  and Statistics</a:t>
              </a:r>
              <a:endParaRPr lang="en-GB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8" name="Rectangle 31"/>
            <p:cNvSpPr>
              <a:spLocks noChangeArrowheads="1"/>
            </p:cNvSpPr>
            <p:nvPr/>
          </p:nvSpPr>
          <p:spPr bwMode="auto">
            <a:xfrm>
              <a:off x="1260" y="814"/>
              <a:ext cx="16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  <a:defRPr/>
              </a:pPr>
              <a:r>
                <a:rPr lang="en-GB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stochastic process</a:t>
              </a:r>
            </a:p>
          </p:txBody>
        </p:sp>
        <p:sp>
          <p:nvSpPr>
            <p:cNvPr id="4129" name="Rectangle 32"/>
            <p:cNvSpPr>
              <a:spLocks noChangeArrowheads="1"/>
            </p:cNvSpPr>
            <p:nvPr/>
          </p:nvSpPr>
          <p:spPr bwMode="auto">
            <a:xfrm>
              <a:off x="4310" y="958"/>
              <a:ext cx="91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  <a:defRPr/>
              </a:pPr>
              <a:r>
                <a:rPr lang="en-GB" altLang="en-US" sz="2400" b="1" dirty="0"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rPr>
                <a:t>solution</a:t>
              </a:r>
              <a:endPara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0" name="Rectangle 33"/>
            <p:cNvSpPr>
              <a:spLocks noChangeArrowheads="1"/>
            </p:cNvSpPr>
            <p:nvPr/>
          </p:nvSpPr>
          <p:spPr bwMode="auto">
            <a:xfrm>
              <a:off x="204" y="974"/>
              <a:ext cx="91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  <a:defRPr/>
              </a:pPr>
              <a:r>
                <a:rPr lang="en-GB" altLang="en-US" sz="2400" b="1" dirty="0"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rPr>
                <a:t>problem</a:t>
              </a:r>
              <a:endPara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1" name="AutoShape 34"/>
            <p:cNvSpPr>
              <a:spLocks noChangeArrowheads="1"/>
            </p:cNvSpPr>
            <p:nvPr/>
          </p:nvSpPr>
          <p:spPr bwMode="auto">
            <a:xfrm>
              <a:off x="1116" y="960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2" name="Rectangle 35"/>
            <p:cNvSpPr>
              <a:spLocks noChangeArrowheads="1"/>
            </p:cNvSpPr>
            <p:nvPr/>
          </p:nvSpPr>
          <p:spPr bwMode="auto">
            <a:xfrm>
              <a:off x="2796" y="720"/>
              <a:ext cx="1200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  <a:defRPr/>
              </a:pPr>
              <a:r>
                <a:rPr lang="en-GB" altLang="en-US" sz="2000" b="1"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rPr>
                <a:t>Monte Carlo</a:t>
              </a:r>
              <a:r>
                <a:rPr lang="en-GB" altLang="en-US" sz="2000"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rPr>
                <a:t>   </a:t>
              </a:r>
            </a:p>
          </p:txBody>
        </p:sp>
        <p:sp>
          <p:nvSpPr>
            <p:cNvPr id="4133" name="AutoShape 36"/>
            <p:cNvSpPr>
              <a:spLocks noChangeArrowheads="1"/>
            </p:cNvSpPr>
            <p:nvPr/>
          </p:nvSpPr>
          <p:spPr bwMode="auto">
            <a:xfrm>
              <a:off x="4092" y="956"/>
              <a:ext cx="240" cy="28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17" name="Line 37"/>
          <p:cNvSpPr>
            <a:spLocks noChangeShapeType="1"/>
          </p:cNvSpPr>
          <p:nvPr/>
        </p:nvSpPr>
        <p:spPr bwMode="auto">
          <a:xfrm>
            <a:off x="1403350" y="2060575"/>
            <a:ext cx="0" cy="1655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8" name="Rectangle 9"/>
          <p:cNvSpPr>
            <a:spLocks noChangeArrowheads="1"/>
          </p:cNvSpPr>
          <p:nvPr/>
        </p:nvSpPr>
        <p:spPr bwMode="auto">
          <a:xfrm>
            <a:off x="228600" y="2819400"/>
            <a:ext cx="3335338" cy="384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24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How does it work ?</a:t>
            </a:r>
            <a:r>
              <a:rPr lang="en-GB" altLang="en-US" sz="24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119" name="Rectangle 38"/>
          <p:cNvSpPr>
            <a:spLocks noChangeArrowheads="1"/>
          </p:cNvSpPr>
          <p:nvPr/>
        </p:nvSpPr>
        <p:spPr bwMode="auto">
          <a:xfrm>
            <a:off x="3421063" y="3573463"/>
            <a:ext cx="86360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8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Do it</a:t>
            </a:r>
            <a:endParaRPr lang="en-GB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0" name="Line 39"/>
          <p:cNvSpPr>
            <a:spLocks noChangeShapeType="1"/>
          </p:cNvSpPr>
          <p:nvPr/>
        </p:nvSpPr>
        <p:spPr bwMode="auto">
          <a:xfrm>
            <a:off x="7885113" y="2060575"/>
            <a:ext cx="0" cy="1655763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1" name="Rectangle 40"/>
          <p:cNvSpPr>
            <a:spLocks noChangeArrowheads="1"/>
          </p:cNvSpPr>
          <p:nvPr/>
        </p:nvSpPr>
        <p:spPr bwMode="auto">
          <a:xfrm>
            <a:off x="4643438" y="5546725"/>
            <a:ext cx="4608512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altLang="en-US" sz="180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Particle physics, Bayesian inference,…</a:t>
            </a:r>
            <a:r>
              <a:rPr lang="en-GB" altLang="en-US" sz="200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4466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5"/>
          <p:cNvSpPr>
            <a:spLocks noChangeArrowheads="1"/>
          </p:cNvSpPr>
          <p:nvPr/>
        </p:nvSpPr>
        <p:spPr bwMode="auto">
          <a:xfrm>
            <a:off x="5846203" y="5167559"/>
            <a:ext cx="3024187" cy="10795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AutoShape 2"/>
          <p:cNvSpPr>
            <a:spLocks noChangeArrowheads="1"/>
          </p:cNvSpPr>
          <p:nvPr/>
        </p:nvSpPr>
        <p:spPr bwMode="auto">
          <a:xfrm>
            <a:off x="395288" y="4724400"/>
            <a:ext cx="5113337" cy="792163"/>
          </a:xfrm>
          <a:prstGeom prst="roundRect">
            <a:avLst>
              <a:gd name="adj" fmla="val 16667"/>
            </a:avLst>
          </a:prstGeom>
          <a:solidFill>
            <a:srgbClr val="C0504D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baseline="300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AutoShape 3"/>
          <p:cNvSpPr>
            <a:spLocks noChangeArrowheads="1"/>
          </p:cNvSpPr>
          <p:nvPr/>
        </p:nvSpPr>
        <p:spPr bwMode="auto">
          <a:xfrm>
            <a:off x="5651500" y="3213100"/>
            <a:ext cx="3168650" cy="914400"/>
          </a:xfrm>
          <a:prstGeom prst="roundRect">
            <a:avLst>
              <a:gd name="adj" fmla="val 16667"/>
            </a:avLst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5378450" y="3213100"/>
            <a:ext cx="36576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60000"/>
              </a:lnSpc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Need sequences of </a:t>
            </a:r>
            <a:br>
              <a:rPr lang="en-GB" altLang="en-US" sz="24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</a:br>
            <a:br>
              <a:rPr lang="en-GB" altLang="en-US" sz="24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</a:br>
            <a:r>
              <a:rPr lang="en-GB" altLang="en-US" sz="24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random numbers</a:t>
            </a:r>
            <a:r>
              <a:rPr lang="en-GB" altLang="en-US" sz="2400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endParaRPr lang="en-GB" altLang="en-US" sz="4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60325" y="115888"/>
            <a:ext cx="350361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50000"/>
              </a:lnSpc>
              <a:defRPr/>
            </a:pPr>
            <a:r>
              <a:rPr lang="en-GB" altLang="en-US" sz="24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Basis of Monte Carlo simulations</a:t>
            </a:r>
            <a:r>
              <a:rPr lang="en-GB" altLang="en-US"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454025" y="1773238"/>
            <a:ext cx="237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altLang="en-US" sz="2000" b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Get a sequence 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GB" altLang="en-US" sz="2000" b="1">
              <a:solidFill>
                <a:srgbClr val="0033CC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GB" altLang="en-US" sz="1600" b="1">
              <a:solidFill>
                <a:srgbClr val="0033CC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altLang="en-US" sz="1600" b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 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b="1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179388" y="2606675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of random numbers 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GB" altLang="en-US" sz="1600" b="1" dirty="0">
              <a:solidFill>
                <a:srgbClr val="0033CC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altLang="en-US" sz="1600" b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 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b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488" name="Object 8"/>
          <p:cNvGraphicFramePr>
            <a:graphicFrameLocks noChangeAspect="1"/>
          </p:cNvGraphicFramePr>
          <p:nvPr/>
        </p:nvGraphicFramePr>
        <p:xfrm>
          <a:off x="773113" y="2152650"/>
          <a:ext cx="17700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Ecuación" r:id="rId4" imgW="723586" imgH="228501" progId="Equation.3">
                  <p:embed/>
                </p:oleObj>
              </mc:Choice>
              <mc:Fallback>
                <p:oleObj name="Ecuación" r:id="rId4" imgW="72358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2152650"/>
                        <a:ext cx="17700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3708400" y="188595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Get a sampling of size n from a stochastic process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GB" altLang="en-US" sz="2000" b="1" dirty="0">
              <a:solidFill>
                <a:srgbClr val="FF000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GB" altLang="en-US" sz="1600" dirty="0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 </a:t>
            </a:r>
            <a:endParaRPr lang="en-GB" altLang="en-US" sz="1600" dirty="0">
              <a:solidFill>
                <a:srgbClr val="00800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GB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55" name="Rectangle 13"/>
          <p:cNvSpPr>
            <a:spLocks noChangeArrowheads="1"/>
          </p:cNvSpPr>
          <p:nvPr/>
        </p:nvSpPr>
        <p:spPr bwMode="auto">
          <a:xfrm>
            <a:off x="431626" y="4774504"/>
            <a:ext cx="508952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0000"/>
              </a:lnSpc>
              <a:defRPr/>
            </a:pPr>
            <a:r>
              <a:rPr lang="en-GB" altLang="en-US" sz="20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generate sequences of pseudo-random numbers on a computer</a:t>
            </a:r>
            <a:r>
              <a:rPr lang="en-GB" altLang="en-US" sz="2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n-GB" alt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156" name="AutoShape 14"/>
          <p:cNvSpPr>
            <a:spLocks/>
          </p:cNvSpPr>
          <p:nvPr/>
        </p:nvSpPr>
        <p:spPr bwMode="auto">
          <a:xfrm>
            <a:off x="2987675" y="1844675"/>
            <a:ext cx="152400" cy="1143000"/>
          </a:xfrm>
          <a:prstGeom prst="rightBrace">
            <a:avLst>
              <a:gd name="adj1" fmla="val 625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57" name="AutoShape 15"/>
          <p:cNvSpPr>
            <a:spLocks/>
          </p:cNvSpPr>
          <p:nvPr/>
        </p:nvSpPr>
        <p:spPr bwMode="auto">
          <a:xfrm rot="10800000">
            <a:off x="3946525" y="1870075"/>
            <a:ext cx="152400" cy="1143000"/>
          </a:xfrm>
          <a:prstGeom prst="rightBrace">
            <a:avLst>
              <a:gd name="adj1" fmla="val 625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493" name="Group 16"/>
          <p:cNvGrpSpPr>
            <a:grpSpLocks/>
          </p:cNvGrpSpPr>
          <p:nvPr/>
        </p:nvGrpSpPr>
        <p:grpSpPr bwMode="auto">
          <a:xfrm>
            <a:off x="3276600" y="2365375"/>
            <a:ext cx="384175" cy="146050"/>
            <a:chOff x="3934" y="3312"/>
            <a:chExt cx="242" cy="92"/>
          </a:xfrm>
        </p:grpSpPr>
        <p:sp>
          <p:nvSpPr>
            <p:cNvPr id="6170" name="Line 17"/>
            <p:cNvSpPr>
              <a:spLocks noChangeShapeType="1"/>
            </p:cNvSpPr>
            <p:nvPr/>
          </p:nvSpPr>
          <p:spPr bwMode="auto">
            <a:xfrm>
              <a:off x="3936" y="331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1" name="Line 18"/>
            <p:cNvSpPr>
              <a:spLocks noChangeShapeType="1"/>
            </p:cNvSpPr>
            <p:nvPr/>
          </p:nvSpPr>
          <p:spPr bwMode="auto">
            <a:xfrm>
              <a:off x="3936" y="3360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2" name="Line 19"/>
            <p:cNvSpPr>
              <a:spLocks noChangeShapeType="1"/>
            </p:cNvSpPr>
            <p:nvPr/>
          </p:nvSpPr>
          <p:spPr bwMode="auto">
            <a:xfrm>
              <a:off x="3934" y="340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60" name="Rectangle 23"/>
          <p:cNvSpPr>
            <a:spLocks noChangeArrowheads="1"/>
          </p:cNvSpPr>
          <p:nvPr/>
        </p:nvSpPr>
        <p:spPr bwMode="auto">
          <a:xfrm>
            <a:off x="4500563" y="511175"/>
            <a:ext cx="16557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Design the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experiment</a:t>
            </a:r>
            <a:endParaRPr lang="en-GB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61" name="AutoShape 24"/>
          <p:cNvSpPr>
            <a:spLocks noChangeArrowheads="1"/>
          </p:cNvSpPr>
          <p:nvPr/>
        </p:nvSpPr>
        <p:spPr bwMode="auto">
          <a:xfrm>
            <a:off x="4356100" y="449263"/>
            <a:ext cx="1827213" cy="676275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62" name="AutoShape 25"/>
          <p:cNvSpPr>
            <a:spLocks noChangeArrowheads="1"/>
          </p:cNvSpPr>
          <p:nvPr/>
        </p:nvSpPr>
        <p:spPr bwMode="auto">
          <a:xfrm>
            <a:off x="6877050" y="145256"/>
            <a:ext cx="1742515" cy="1284288"/>
          </a:xfrm>
          <a:prstGeom prst="roundRect">
            <a:avLst>
              <a:gd name="adj" fmla="val 16667"/>
            </a:avLst>
          </a:prstGeom>
          <a:ln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63" name="Line 26"/>
          <p:cNvSpPr>
            <a:spLocks noChangeShapeType="1"/>
          </p:cNvSpPr>
          <p:nvPr/>
        </p:nvSpPr>
        <p:spPr bwMode="auto">
          <a:xfrm>
            <a:off x="6191250" y="722313"/>
            <a:ext cx="685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64" name="Rectangle 27"/>
          <p:cNvSpPr>
            <a:spLocks noChangeArrowheads="1"/>
          </p:cNvSpPr>
          <p:nvPr/>
        </p:nvSpPr>
        <p:spPr bwMode="auto">
          <a:xfrm>
            <a:off x="7308850" y="333375"/>
            <a:ext cx="86360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Do it</a:t>
            </a:r>
            <a:endParaRPr lang="en-GB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50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693654"/>
              </p:ext>
            </p:extLst>
          </p:nvPr>
        </p:nvGraphicFramePr>
        <p:xfrm>
          <a:off x="6062103" y="5383459"/>
          <a:ext cx="25574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" name="Ecuación" r:id="rId6" imgW="2019300" imgH="444500" progId="Equation.3">
                  <p:embed/>
                </p:oleObj>
              </mc:Choice>
              <mc:Fallback>
                <p:oleObj name="Ecuación" r:id="rId6" imgW="20193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103" y="5383459"/>
                        <a:ext cx="255746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6" name="AutoShape 29"/>
          <p:cNvSpPr>
            <a:spLocks/>
          </p:cNvSpPr>
          <p:nvPr/>
        </p:nvSpPr>
        <p:spPr bwMode="auto">
          <a:xfrm rot="10800000">
            <a:off x="250825" y="1844675"/>
            <a:ext cx="152400" cy="1143000"/>
          </a:xfrm>
          <a:prstGeom prst="rightBrace">
            <a:avLst>
              <a:gd name="adj1" fmla="val 625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67" name="AutoShape 32"/>
          <p:cNvSpPr>
            <a:spLocks/>
          </p:cNvSpPr>
          <p:nvPr/>
        </p:nvSpPr>
        <p:spPr bwMode="auto">
          <a:xfrm>
            <a:off x="6537325" y="1854200"/>
            <a:ext cx="152400" cy="1143000"/>
          </a:xfrm>
          <a:prstGeom prst="rightBrace">
            <a:avLst>
              <a:gd name="adj1" fmla="val 625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03" name="AutoShape 33"/>
          <p:cNvSpPr>
            <a:spLocks noChangeArrowheads="1"/>
          </p:cNvSpPr>
          <p:nvPr/>
        </p:nvSpPr>
        <p:spPr bwMode="auto">
          <a:xfrm rot="5400000">
            <a:off x="7165182" y="2205831"/>
            <a:ext cx="863600" cy="1008063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59" name="Rectangle 22"/>
          <p:cNvSpPr>
            <a:spLocks noChangeArrowheads="1"/>
          </p:cNvSpPr>
          <p:nvPr/>
        </p:nvSpPr>
        <p:spPr bwMode="auto">
          <a:xfrm>
            <a:off x="6638365" y="705645"/>
            <a:ext cx="223202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…or simulate it </a:t>
            </a: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GB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on a computer</a:t>
            </a:r>
            <a:endParaRPr lang="en-GB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69" name="Rectangle 34"/>
          <p:cNvSpPr>
            <a:spLocks noChangeArrowheads="1"/>
          </p:cNvSpPr>
          <p:nvPr/>
        </p:nvSpPr>
        <p:spPr bwMode="auto">
          <a:xfrm>
            <a:off x="323850" y="4221163"/>
            <a:ext cx="4319588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60000"/>
              </a:lnSpc>
              <a:spcBef>
                <a:spcPct val="0"/>
              </a:spcBef>
              <a:buFontTx/>
              <a:buNone/>
              <a:defRPr/>
            </a:pPr>
            <a:r>
              <a:rPr lang="en-GB" altLang="en-US" sz="2000">
                <a:solidFill>
                  <a:schemeClr val="tx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Do not do the experiment but…. </a:t>
            </a:r>
            <a:endParaRPr lang="en-GB" altLang="en-US" sz="4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38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/>
          <p:cNvSpPr>
            <a:spLocks noChangeArrowheads="1"/>
          </p:cNvSpPr>
          <p:nvPr/>
        </p:nvSpPr>
        <p:spPr bwMode="auto">
          <a:xfrm>
            <a:off x="4885436" y="228275"/>
            <a:ext cx="3576343" cy="2655214"/>
          </a:xfrm>
          <a:prstGeom prst="wedgeRoundRectCallout">
            <a:avLst>
              <a:gd name="adj1" fmla="val -52421"/>
              <a:gd name="adj2" fmla="val 96125"/>
              <a:gd name="adj3" fmla="val 16667"/>
            </a:avLst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4000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265811" y="4173085"/>
            <a:ext cx="2374951" cy="2126703"/>
          </a:xfrm>
          <a:prstGeom prst="rect">
            <a:avLst/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" t="20515" r="7263" b="17438"/>
          <a:stretch>
            <a:fillRect/>
          </a:stretch>
        </p:blipFill>
        <p:spPr bwMode="auto">
          <a:xfrm>
            <a:off x="265812" y="563526"/>
            <a:ext cx="3184363" cy="306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225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62067"/>
              </p:ext>
            </p:extLst>
          </p:nvPr>
        </p:nvGraphicFramePr>
        <p:xfrm>
          <a:off x="5533136" y="870043"/>
          <a:ext cx="1794405" cy="825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1" name="Ecuación" r:id="rId5" imgW="965200" imgH="444500" progId="Equation.3">
                  <p:embed/>
                </p:oleObj>
              </mc:Choice>
              <mc:Fallback>
                <p:oleObj name="Ecuación" r:id="rId5" imgW="965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3136" y="870043"/>
                        <a:ext cx="1794405" cy="8259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52337"/>
              </p:ext>
            </p:extLst>
          </p:nvPr>
        </p:nvGraphicFramePr>
        <p:xfrm>
          <a:off x="4101211" y="4229312"/>
          <a:ext cx="1341849" cy="373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2" name="Ecuación" r:id="rId7" imgW="774364" imgH="215806" progId="Equation.3">
                  <p:embed/>
                </p:oleObj>
              </mc:Choice>
              <mc:Fallback>
                <p:oleObj name="Ecuación" r:id="rId7" imgW="774364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1211" y="4229312"/>
                        <a:ext cx="1341849" cy="373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45174"/>
              </p:ext>
            </p:extLst>
          </p:nvPr>
        </p:nvGraphicFramePr>
        <p:xfrm>
          <a:off x="3910712" y="4610452"/>
          <a:ext cx="1515908" cy="41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3" name="Ecuación" r:id="rId9" imgW="876300" imgH="241300" progId="Equation.3">
                  <p:embed/>
                </p:oleObj>
              </mc:Choice>
              <mc:Fallback>
                <p:oleObj name="Ecuación" r:id="rId9" imgW="876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712" y="4610452"/>
                        <a:ext cx="1515908" cy="41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8119"/>
              </p:ext>
            </p:extLst>
          </p:nvPr>
        </p:nvGraphicFramePr>
        <p:xfrm>
          <a:off x="3618611" y="5024855"/>
          <a:ext cx="1898843" cy="436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4" name="Ecuación" r:id="rId11" imgW="990600" imgH="228600" progId="Equation.3">
                  <p:embed/>
                </p:oleObj>
              </mc:Choice>
              <mc:Fallback>
                <p:oleObj name="Ecuación" r:id="rId11" imgW="990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8611" y="5024855"/>
                        <a:ext cx="1898843" cy="4367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234064"/>
              </p:ext>
            </p:extLst>
          </p:nvPr>
        </p:nvGraphicFramePr>
        <p:xfrm>
          <a:off x="4571111" y="5937181"/>
          <a:ext cx="987397" cy="286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5" name="Ecuación" r:id="rId13" imgW="698197" imgH="203112" progId="Equation.3">
                  <p:embed/>
                </p:oleObj>
              </mc:Choice>
              <mc:Fallback>
                <p:oleObj name="Ecuación" r:id="rId13" imgW="69819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111" y="5937181"/>
                        <a:ext cx="987397" cy="2864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32283"/>
              </p:ext>
            </p:extLst>
          </p:nvPr>
        </p:nvGraphicFramePr>
        <p:xfrm>
          <a:off x="3644011" y="5499421"/>
          <a:ext cx="1974795" cy="406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6" name="Ecuación" r:id="rId15" imgW="1104900" imgH="228600" progId="Equation.3">
                  <p:embed/>
                </p:oleObj>
              </mc:Choice>
              <mc:Fallback>
                <p:oleObj name="Ecuación" r:id="rId15" imgW="1104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011" y="5499421"/>
                        <a:ext cx="1974795" cy="4066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662500"/>
              </p:ext>
            </p:extLst>
          </p:nvPr>
        </p:nvGraphicFramePr>
        <p:xfrm>
          <a:off x="507111" y="4243528"/>
          <a:ext cx="1253237" cy="351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7" name="Ecuación" r:id="rId17" imgW="723586" imgH="203112" progId="Equation.3">
                  <p:embed/>
                </p:oleObj>
              </mc:Choice>
              <mc:Fallback>
                <p:oleObj name="Ecuación" r:id="rId17" imgW="72358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111" y="4243528"/>
                        <a:ext cx="1253237" cy="3512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575159"/>
              </p:ext>
            </p:extLst>
          </p:nvPr>
        </p:nvGraphicFramePr>
        <p:xfrm>
          <a:off x="380111" y="4625093"/>
          <a:ext cx="2131449" cy="525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8" name="Ecuación" r:id="rId19" imgW="1231366" imgH="304668" progId="Equation.3">
                  <p:embed/>
                </p:oleObj>
              </mc:Choice>
              <mc:Fallback>
                <p:oleObj name="Ecuación" r:id="rId19" imgW="1231366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111" y="4625093"/>
                        <a:ext cx="2131449" cy="5253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668563"/>
              </p:ext>
            </p:extLst>
          </p:nvPr>
        </p:nvGraphicFramePr>
        <p:xfrm>
          <a:off x="329311" y="5157995"/>
          <a:ext cx="1033287" cy="37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9" name="Ecuación" r:id="rId21" imgW="596641" imgH="215806" progId="Equation.3">
                  <p:embed/>
                </p:oleObj>
              </mc:Choice>
              <mc:Fallback>
                <p:oleObj name="Ecuación" r:id="rId21" imgW="596641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311" y="5157995"/>
                        <a:ext cx="1033287" cy="3718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731559"/>
              </p:ext>
            </p:extLst>
          </p:nvPr>
        </p:nvGraphicFramePr>
        <p:xfrm>
          <a:off x="319786" y="5666493"/>
          <a:ext cx="2109296" cy="525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" name="Ecuación" r:id="rId23" imgW="1218671" imgH="304668" progId="Equation.3">
                  <p:embed/>
                </p:oleObj>
              </mc:Choice>
              <mc:Fallback>
                <p:oleObj name="Ecuación" r:id="rId23" imgW="1218671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786" y="5666493"/>
                        <a:ext cx="2109296" cy="5253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15280"/>
              </p:ext>
            </p:extLst>
          </p:nvPr>
        </p:nvGraphicFramePr>
        <p:xfrm>
          <a:off x="875411" y="3634688"/>
          <a:ext cx="1291212" cy="585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" name="Ecuación" r:id="rId25" imgW="558558" imgH="253890" progId="Equation.3">
                  <p:embed/>
                </p:oleObj>
              </mc:Choice>
              <mc:Fallback>
                <p:oleObj name="Ecuación" r:id="rId25" imgW="55855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411" y="3634688"/>
                        <a:ext cx="1291212" cy="585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412330"/>
              </p:ext>
            </p:extLst>
          </p:nvPr>
        </p:nvGraphicFramePr>
        <p:xfrm>
          <a:off x="5582349" y="1805086"/>
          <a:ext cx="2246963" cy="827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" name="Ecuación" r:id="rId27" imgW="1205977" imgH="444307" progId="Equation.3">
                  <p:embed/>
                </p:oleObj>
              </mc:Choice>
              <mc:Fallback>
                <p:oleObj name="Ecuación" r:id="rId27" imgW="1205977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2349" y="1805086"/>
                        <a:ext cx="2246963" cy="8275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15808"/>
              </p:ext>
            </p:extLst>
          </p:nvPr>
        </p:nvGraphicFramePr>
        <p:xfrm>
          <a:off x="5950649" y="4607210"/>
          <a:ext cx="2220062" cy="395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" name="Ecuación" r:id="rId29" imgW="1282700" imgH="228600" progId="Equation.3">
                  <p:embed/>
                </p:oleObj>
              </mc:Choice>
              <mc:Fallback>
                <p:oleObj name="Ecuación" r:id="rId29" imgW="1282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0649" y="4607210"/>
                        <a:ext cx="2220062" cy="395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95559"/>
              </p:ext>
            </p:extLst>
          </p:nvPr>
        </p:nvGraphicFramePr>
        <p:xfrm>
          <a:off x="5945886" y="5051710"/>
          <a:ext cx="2440011" cy="395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" name="Ecuación" r:id="rId31" imgW="1409700" imgH="228600" progId="Equation.3">
                  <p:embed/>
                </p:oleObj>
              </mc:Choice>
              <mc:Fallback>
                <p:oleObj name="Ecuación" r:id="rId31" imgW="1409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886" y="5051710"/>
                        <a:ext cx="2440011" cy="395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865859"/>
              </p:ext>
            </p:extLst>
          </p:nvPr>
        </p:nvGraphicFramePr>
        <p:xfrm>
          <a:off x="5956999" y="5496210"/>
          <a:ext cx="2417858" cy="395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" name="Ecuación" r:id="rId33" imgW="1397000" imgH="228600" progId="Equation.3">
                  <p:embed/>
                </p:oleObj>
              </mc:Choice>
              <mc:Fallback>
                <p:oleObj name="Ecuación" r:id="rId33" imgW="139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999" y="5496210"/>
                        <a:ext cx="2417858" cy="395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3542411" y="4160385"/>
            <a:ext cx="4824120" cy="2126703"/>
          </a:xfrm>
          <a:prstGeom prst="rect">
            <a:avLst/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4885436" y="148855"/>
            <a:ext cx="3588713" cy="68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sz="2400" b="1" i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Sampling moments</a:t>
            </a:r>
            <a:r>
              <a:rPr lang="es-ES_tradnl" altLang="en-US" sz="2400" i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:</a:t>
            </a:r>
            <a:r>
              <a:rPr lang="es-ES_tradnl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auto">
          <a:xfrm>
            <a:off x="423792" y="2666557"/>
            <a:ext cx="2945497" cy="68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_tradnl" altLang="en-US" sz="1800" i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Sample</a:t>
            </a:r>
            <a:r>
              <a:rPr lang="es-ES_tradnl" altLang="en-US" sz="1800" i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1800" i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size</a:t>
            </a:r>
            <a:r>
              <a:rPr lang="es-ES_tradnl" altLang="en-US" sz="1800" i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: 10</a:t>
            </a:r>
            <a:r>
              <a:rPr lang="es-ES_tradnl" altLang="en-US" sz="1800" i="1" baseline="30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6</a:t>
            </a:r>
            <a:r>
              <a:rPr lang="es-ES_tradnl" altLang="en-US" sz="1800" i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1800" i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events</a:t>
            </a:r>
            <a:endParaRPr lang="es-ES_tradnl" alt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a typeface="굴림" panose="020B0600000101010101" pitchFamily="34" charset="-127"/>
              </a:rPr>
              <a:t>What is random number?  Is 3?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There is no such thing as single random number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Random number intuition: 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A set of numbers that have nothing to do with the other numbers in the sequence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In a uniform distribution of random numbers in the range [0,1] , every number has the same chance of turning up.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0.00001 is just as likely as 0.5000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Random Number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75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3"/>
          <p:cNvSpPr>
            <a:spLocks noChangeArrowheads="1"/>
          </p:cNvSpPr>
          <p:nvPr/>
        </p:nvSpPr>
        <p:spPr bwMode="auto">
          <a:xfrm>
            <a:off x="4910138" y="2369588"/>
            <a:ext cx="4032250" cy="1524000"/>
          </a:xfrm>
          <a:prstGeom prst="roundRect">
            <a:avLst>
              <a:gd name="adj" fmla="val 16667"/>
            </a:avLst>
          </a:prstGeom>
          <a:solidFill>
            <a:srgbClr val="C0504D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4926013" y="5373688"/>
            <a:ext cx="4038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s-ES_tradnl" altLang="en-US" sz="2000" b="1" dirty="0" err="1">
                <a:solidFill>
                  <a:srgbClr val="CC0066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Tricks</a:t>
            </a:r>
            <a:r>
              <a:rPr lang="es-ES_tradnl" altLang="en-US" sz="2000" b="1" dirty="0">
                <a:solidFill>
                  <a:srgbClr val="CC0066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s-ES_tradnl" altLang="en-US" sz="2000" b="1" dirty="0">
                <a:solidFill>
                  <a:srgbClr val="CC0066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Normal </a:t>
            </a:r>
            <a:r>
              <a:rPr lang="es-ES_tradnl" altLang="en-US" sz="2000" b="1" dirty="0" err="1">
                <a:solidFill>
                  <a:srgbClr val="CC0066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Distribution</a:t>
            </a:r>
            <a:endParaRPr lang="es-ES_tradnl" altLang="en-US" sz="2000" b="1" dirty="0">
              <a:solidFill>
                <a:srgbClr val="CC0066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s-ES_tradnl" altLang="en-US" sz="2000" b="1" dirty="0">
              <a:solidFill>
                <a:srgbClr val="00800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s-ES_tradnl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 </a:t>
            </a:r>
            <a:endParaRPr lang="es-ES_tradnl" altLang="en-US" sz="2000" b="1" dirty="0">
              <a:solidFill>
                <a:srgbClr val="00800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s-ES_tradnl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4" name="Rectangle 6"/>
          <p:cNvSpPr>
            <a:spLocks noGrp="1" noChangeArrowheads="1"/>
          </p:cNvSpPr>
          <p:nvPr>
            <p:ph type="title"/>
          </p:nvPr>
        </p:nvSpPr>
        <p:spPr>
          <a:xfrm>
            <a:off x="179388" y="1806026"/>
            <a:ext cx="4567237" cy="914400"/>
          </a:xfrm>
          <a:solidFill>
            <a:srgbClr val="FFFF00"/>
          </a:solidFill>
        </p:spPr>
        <p:txBody>
          <a:bodyPr/>
          <a:lstStyle/>
          <a:p>
            <a:pPr algn="l" eaLnBrk="1" hangingPunct="1">
              <a:defRPr/>
            </a:pPr>
            <a:r>
              <a:rPr lang="es-ES_tradnl" altLang="en-US" sz="28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Great! </a:t>
            </a:r>
            <a:br>
              <a:rPr lang="es-ES_tradnl" altLang="en-US" sz="28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</a:br>
            <a:r>
              <a:rPr lang="es-ES_tradnl" altLang="en-US" sz="28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But life is not uniform…</a:t>
            </a:r>
            <a:endParaRPr lang="es-ES_tradnl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6156325" y="4495800"/>
            <a:ext cx="29876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s-ES_tradnl" altLang="en-US" sz="20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Usually a combination of them </a:t>
            </a:r>
            <a:endParaRPr lang="es-ES_tradnl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6" name="AutoShape 8"/>
          <p:cNvSpPr>
            <a:spLocks noChangeArrowheads="1"/>
          </p:cNvSpPr>
          <p:nvPr/>
        </p:nvSpPr>
        <p:spPr bwMode="auto">
          <a:xfrm>
            <a:off x="179389" y="3539576"/>
            <a:ext cx="4824412" cy="2775499"/>
          </a:xfrm>
          <a:prstGeom prst="cloudCallout">
            <a:avLst>
              <a:gd name="adj1" fmla="val 73495"/>
              <a:gd name="adj2" fmla="val -12963"/>
            </a:avLst>
          </a:prstGeom>
          <a:solidFill>
            <a:srgbClr val="C0504D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s-ES" altLang="en-US" sz="2000" b="1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7" name="Rectangle 9"/>
          <p:cNvSpPr>
            <a:spLocks noChangeArrowheads="1"/>
          </p:cNvSpPr>
          <p:nvPr/>
        </p:nvSpPr>
        <p:spPr bwMode="auto">
          <a:xfrm>
            <a:off x="685800" y="4114800"/>
            <a:ext cx="4724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s-ES_tradnl" altLang="en-US" sz="2000" b="1" dirty="0" err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Inverse</a:t>
            </a:r>
            <a:r>
              <a:rPr lang="es-ES_tradnl" altLang="en-US" sz="2000" b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2000" b="1" dirty="0" err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Transform</a:t>
            </a:r>
            <a:endParaRPr lang="es-ES_tradnl" altLang="en-US" sz="2000" b="1" dirty="0">
              <a:solidFill>
                <a:srgbClr val="0033CC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s-ES_tradnl" altLang="en-US" sz="2000" b="1" dirty="0">
              <a:solidFill>
                <a:srgbClr val="0033CC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s-ES_tradnl" altLang="en-US" sz="2000" b="1" dirty="0" err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Aceptance-Rejection</a:t>
            </a:r>
            <a:r>
              <a:rPr lang="es-ES_tradnl" altLang="en-US" sz="2000" b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(“Hit-Miss”)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s-ES_tradnl" altLang="en-US" sz="2000" b="1" dirty="0">
              <a:solidFill>
                <a:srgbClr val="0033CC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s-ES_tradnl" altLang="en-US" sz="2000" b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“</a:t>
            </a:r>
            <a:r>
              <a:rPr lang="es-ES_tradnl" altLang="en-US" sz="2000" b="1" dirty="0" err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Importance</a:t>
            </a:r>
            <a:r>
              <a:rPr lang="es-ES_tradnl" altLang="en-US" sz="2000" b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2000" b="1" dirty="0" err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Sampling</a:t>
            </a:r>
            <a:r>
              <a:rPr lang="es-ES_tradnl" altLang="en-US" sz="2000" b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”,… 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s-ES_tradnl" altLang="en-US" sz="2000" b="1" dirty="0">
              <a:solidFill>
                <a:srgbClr val="0033CC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s-ES_tradnl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 </a:t>
            </a:r>
            <a:endParaRPr lang="es-ES_tradnl" altLang="en-US" sz="2000" b="1" dirty="0">
              <a:solidFill>
                <a:srgbClr val="00800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s-ES_tradnl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685800" y="3429000"/>
            <a:ext cx="1371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s-ES_tradnl" altLang="en-US" sz="20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How?</a:t>
            </a:r>
            <a:endParaRPr lang="es-ES_tradnl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9" name="Rectangle 12"/>
          <p:cNvSpPr>
            <a:spLocks noChangeArrowheads="1"/>
          </p:cNvSpPr>
          <p:nvPr/>
        </p:nvSpPr>
        <p:spPr bwMode="auto">
          <a:xfrm>
            <a:off x="5392738" y="2777576"/>
            <a:ext cx="3276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Rectangle 14"/>
          <p:cNvSpPr>
            <a:spLocks noChangeArrowheads="1"/>
          </p:cNvSpPr>
          <p:nvPr/>
        </p:nvSpPr>
        <p:spPr bwMode="auto">
          <a:xfrm>
            <a:off x="0" y="1047165"/>
            <a:ext cx="565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s-ES_tradnl" altLang="en-US" sz="2000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We</a:t>
            </a:r>
            <a:r>
              <a:rPr lang="es-ES_tradnl" altLang="en-US" sz="2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can </a:t>
            </a:r>
            <a:r>
              <a:rPr lang="es-ES_tradnl" altLang="en-US" sz="2000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generate</a:t>
            </a:r>
            <a:r>
              <a:rPr lang="es-ES_tradnl" altLang="en-US" sz="2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pseudo-random</a:t>
            </a:r>
            <a:r>
              <a:rPr lang="es-ES_tradnl" altLang="en-US" sz="2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2000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sequences</a:t>
            </a:r>
            <a:r>
              <a:rPr lang="es-ES_tradnl" altLang="en-US" sz="2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s-ES_tradnl" altLang="en-US" sz="2000" dirty="0">
              <a:solidFill>
                <a:srgbClr val="FF000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s-ES_tradnl" altLang="en-US" sz="1600" dirty="0">
              <a:solidFill>
                <a:srgbClr val="00800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s-ES_tradnl" altLang="en-US" sz="1600" dirty="0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 </a:t>
            </a:r>
            <a:endParaRPr lang="es-ES_tradnl" altLang="en-US" sz="1600" dirty="0">
              <a:solidFill>
                <a:srgbClr val="00800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s-ES_tradnl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458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136253"/>
              </p:ext>
            </p:extLst>
          </p:nvPr>
        </p:nvGraphicFramePr>
        <p:xfrm>
          <a:off x="5335588" y="948740"/>
          <a:ext cx="15843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" name="Ecuación" r:id="rId4" imgW="711200" imgH="228600" progId="Equation.3">
                  <p:embed/>
                </p:oleObj>
              </mc:Choice>
              <mc:Fallback>
                <p:oleObj name="Ecuación" r:id="rId4" imgW="711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948740"/>
                        <a:ext cx="158432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139867"/>
              </p:ext>
            </p:extLst>
          </p:nvPr>
        </p:nvGraphicFramePr>
        <p:xfrm>
          <a:off x="7612063" y="1024940"/>
          <a:ext cx="15081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0" name="Ecuación" r:id="rId6" imgW="850531" imgH="253890" progId="Equation.3">
                  <p:embed/>
                </p:oleObj>
              </mc:Choice>
              <mc:Fallback>
                <p:oleObj name="Ecuación" r:id="rId6" imgW="850531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2063" y="1024940"/>
                        <a:ext cx="15081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Rectangle 17"/>
          <p:cNvSpPr>
            <a:spLocks noChangeArrowheads="1"/>
          </p:cNvSpPr>
          <p:nvPr/>
        </p:nvSpPr>
        <p:spPr bwMode="auto">
          <a:xfrm>
            <a:off x="6937375" y="1058278"/>
            <a:ext cx="720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s-ES_tradnl" altLang="en-US" sz="2000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with</a:t>
            </a:r>
            <a:endParaRPr lang="es-ES_tradnl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4" name="Rectangle 19"/>
          <p:cNvSpPr>
            <a:spLocks noChangeArrowheads="1"/>
          </p:cNvSpPr>
          <p:nvPr/>
        </p:nvSpPr>
        <p:spPr bwMode="auto">
          <a:xfrm>
            <a:off x="5146675" y="2453726"/>
            <a:ext cx="38893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s-ES_tradnl" altLang="en-US" sz="200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Physics, Statistics,… we want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s-ES_tradnl" altLang="en-US" sz="200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to generate sequences from </a:t>
            </a:r>
            <a:endParaRPr lang="es-ES_tradnl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459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514010"/>
              </p:ext>
            </p:extLst>
          </p:nvPr>
        </p:nvGraphicFramePr>
        <p:xfrm>
          <a:off x="5773738" y="3234776"/>
          <a:ext cx="235426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" name="Ecuación" r:id="rId8" imgW="1015559" imgH="253890" progId="Equation.3">
                  <p:embed/>
                </p:oleObj>
              </mc:Choice>
              <mc:Fallback>
                <p:oleObj name="Ecuación" r:id="rId8" imgW="1015559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3738" y="3234776"/>
                        <a:ext cx="2354262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7460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ChangeArrowheads="1"/>
          </p:cNvSpPr>
          <p:nvPr/>
        </p:nvSpPr>
        <p:spPr bwMode="auto">
          <a:xfrm>
            <a:off x="1588" y="11113"/>
            <a:ext cx="7091362" cy="8636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s-ES_tradnl" altLang="en-US" sz="3200" b="1">
                <a:solidFill>
                  <a:srgbClr val="0000FF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Method 1:</a:t>
            </a:r>
            <a:r>
              <a:rPr lang="es-ES_tradnl" altLang="en-US" sz="32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Inverse Transform</a:t>
            </a:r>
            <a:r>
              <a:rPr lang="es-ES_tradnl" altLang="en-US" sz="3200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291" name="Rectangle 6"/>
          <p:cNvSpPr>
            <a:spLocks noChangeArrowheads="1"/>
          </p:cNvSpPr>
          <p:nvPr/>
        </p:nvSpPr>
        <p:spPr bwMode="auto">
          <a:xfrm>
            <a:off x="611188" y="1069975"/>
            <a:ext cx="54006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000" b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want to generate a sample of </a:t>
            </a:r>
          </a:p>
        </p:txBody>
      </p:sp>
      <p:graphicFrame>
        <p:nvGraphicFramePr>
          <p:cNvPr id="26627" name="Object 7"/>
          <p:cNvGraphicFramePr>
            <a:graphicFrameLocks noChangeAspect="1"/>
          </p:cNvGraphicFramePr>
          <p:nvPr/>
        </p:nvGraphicFramePr>
        <p:xfrm>
          <a:off x="4981575" y="958850"/>
          <a:ext cx="18224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3" name="Equation" r:id="rId4" imgW="723586" imgH="253890" progId="Equation.3">
                  <p:embed/>
                </p:oleObj>
              </mc:Choice>
              <mc:Fallback>
                <p:oleObj name="Equation" r:id="rId4" imgW="723586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5" y="958850"/>
                        <a:ext cx="18224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059092"/>
              </p:ext>
            </p:extLst>
          </p:nvPr>
        </p:nvGraphicFramePr>
        <p:xfrm>
          <a:off x="608380" y="2322252"/>
          <a:ext cx="755967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" name="Ecuación" r:id="rId6" imgW="3962400" imgH="508000" progId="Equation.3">
                  <p:embed/>
                </p:oleObj>
              </mc:Choice>
              <mc:Fallback>
                <p:oleObj name="Ecuación" r:id="rId6" imgW="39624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80" y="2322252"/>
                        <a:ext cx="7559675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9"/>
          <p:cNvGraphicFramePr>
            <a:graphicFrameLocks noChangeAspect="1"/>
          </p:cNvGraphicFramePr>
          <p:nvPr/>
        </p:nvGraphicFramePr>
        <p:xfrm>
          <a:off x="684213" y="1873250"/>
          <a:ext cx="33956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" name="Ecuación" r:id="rId8" imgW="1511300" imgH="254000" progId="Equation.3">
                  <p:embed/>
                </p:oleObj>
              </mc:Choice>
              <mc:Fallback>
                <p:oleObj name="Ecuación" r:id="rId8" imgW="1511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73250"/>
                        <a:ext cx="339566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Rectangle 11"/>
          <p:cNvSpPr>
            <a:spLocks noChangeArrowheads="1"/>
          </p:cNvSpPr>
          <p:nvPr/>
        </p:nvSpPr>
        <p:spPr bwMode="auto">
          <a:xfrm>
            <a:off x="4589463" y="1916113"/>
            <a:ext cx="352901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000" b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     distributed?</a:t>
            </a:r>
          </a:p>
        </p:txBody>
      </p:sp>
      <p:graphicFrame>
        <p:nvGraphicFramePr>
          <p:cNvPr id="2663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805606"/>
              </p:ext>
            </p:extLst>
          </p:nvPr>
        </p:nvGraphicFramePr>
        <p:xfrm>
          <a:off x="7194550" y="3147935"/>
          <a:ext cx="13382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" name="Ecuación" r:id="rId10" imgW="1181100" imgH="495300" progId="Equation.3">
                  <p:embed/>
                </p:oleObj>
              </mc:Choice>
              <mc:Fallback>
                <p:oleObj name="Ecuación" r:id="rId10" imgW="11811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4550" y="3147935"/>
                        <a:ext cx="1338263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Rectangle 15"/>
          <p:cNvSpPr>
            <a:spLocks noChangeArrowheads="1"/>
          </p:cNvSpPr>
          <p:nvPr/>
        </p:nvSpPr>
        <p:spPr bwMode="auto">
          <a:xfrm>
            <a:off x="4787900" y="3122535"/>
            <a:ext cx="232092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2663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705759"/>
              </p:ext>
            </p:extLst>
          </p:nvPr>
        </p:nvGraphicFramePr>
        <p:xfrm>
          <a:off x="4937125" y="3192385"/>
          <a:ext cx="23082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7" name="Ecuación" r:id="rId12" imgW="1028254" imgH="203112" progId="Equation.3">
                  <p:embed/>
                </p:oleObj>
              </mc:Choice>
              <mc:Fallback>
                <p:oleObj name="Ecuación" r:id="rId12" imgW="1028254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25" y="3192385"/>
                        <a:ext cx="230822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9" name="Rectangle 18"/>
          <p:cNvSpPr>
            <a:spLocks noChangeArrowheads="1"/>
          </p:cNvSpPr>
          <p:nvPr/>
        </p:nvSpPr>
        <p:spPr bwMode="auto">
          <a:xfrm>
            <a:off x="161925" y="1143000"/>
            <a:ext cx="51276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_tradnl" altLang="en-US" sz="20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  <a:sym typeface="Wingdings" charset="2"/>
              </a:rPr>
              <a:t></a:t>
            </a:r>
            <a:endParaRPr lang="es-ES_tradnl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00" name="Rectangle 19"/>
          <p:cNvSpPr>
            <a:spLocks noChangeArrowheads="1"/>
          </p:cNvSpPr>
          <p:nvPr/>
        </p:nvSpPr>
        <p:spPr bwMode="auto">
          <a:xfrm>
            <a:off x="200025" y="1960563"/>
            <a:ext cx="51276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_tradnl" altLang="en-US" sz="20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  <a:sym typeface="Wingdings" charset="2"/>
              </a:rPr>
              <a:t></a:t>
            </a:r>
            <a:endParaRPr lang="es-ES_tradnl" alt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01" name="AutoShape 21"/>
          <p:cNvSpPr>
            <a:spLocks noChangeArrowheads="1"/>
          </p:cNvSpPr>
          <p:nvPr/>
        </p:nvSpPr>
        <p:spPr bwMode="auto">
          <a:xfrm>
            <a:off x="4860925" y="3113010"/>
            <a:ext cx="3733800" cy="554037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637" name="Object 22"/>
          <p:cNvGraphicFramePr>
            <a:graphicFrameLocks noChangeAspect="1"/>
          </p:cNvGraphicFramePr>
          <p:nvPr/>
        </p:nvGraphicFramePr>
        <p:xfrm>
          <a:off x="5657850" y="1887538"/>
          <a:ext cx="4270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8" name="Ecuación" r:id="rId14" imgW="190417" imgH="203112" progId="Equation.3">
                  <p:embed/>
                </p:oleObj>
              </mc:Choice>
              <mc:Fallback>
                <p:oleObj name="Ecuación" r:id="rId14" imgW="19041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1887538"/>
                        <a:ext cx="4270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3" name="AutoShape 23"/>
          <p:cNvSpPr>
            <a:spLocks noChangeArrowheads="1"/>
          </p:cNvSpPr>
          <p:nvPr/>
        </p:nvSpPr>
        <p:spPr bwMode="auto">
          <a:xfrm>
            <a:off x="250825" y="3766955"/>
            <a:ext cx="8785225" cy="2520950"/>
          </a:xfrm>
          <a:prstGeom prst="roundRect">
            <a:avLst>
              <a:gd name="adj" fmla="val 16667"/>
            </a:avLst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639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63031"/>
              </p:ext>
            </p:extLst>
          </p:nvPr>
        </p:nvGraphicFramePr>
        <p:xfrm>
          <a:off x="6492875" y="4286068"/>
          <a:ext cx="2000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9" name="Ecuación" r:id="rId16" imgW="952087" imgH="253890" progId="Equation.3">
                  <p:embed/>
                </p:oleObj>
              </mc:Choice>
              <mc:Fallback>
                <p:oleObj name="Ecuación" r:id="rId16" imgW="95208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75" y="4286068"/>
                        <a:ext cx="20002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0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284066"/>
              </p:ext>
            </p:extLst>
          </p:nvPr>
        </p:nvGraphicFramePr>
        <p:xfrm>
          <a:off x="3203575" y="4797243"/>
          <a:ext cx="15319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0" name="Ecuación" r:id="rId18" imgW="863225" imgH="253890" progId="Equation.3">
                  <p:embed/>
                </p:oleObj>
              </mc:Choice>
              <mc:Fallback>
                <p:oleObj name="Ecuación" r:id="rId18" imgW="863225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797243"/>
                        <a:ext cx="1531938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1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476302"/>
              </p:ext>
            </p:extLst>
          </p:nvPr>
        </p:nvGraphicFramePr>
        <p:xfrm>
          <a:off x="6483350" y="4792480"/>
          <a:ext cx="181451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1" name="Ecuación" r:id="rId20" imgW="875920" imgH="253890" progId="Equation.3">
                  <p:embed/>
                </p:oleObj>
              </mc:Choice>
              <mc:Fallback>
                <p:oleObj name="Ecuación" r:id="rId20" imgW="875920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3350" y="4792480"/>
                        <a:ext cx="1814513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2" name="AutoShape 27"/>
          <p:cNvSpPr>
            <a:spLocks noChangeArrowheads="1"/>
          </p:cNvSpPr>
          <p:nvPr/>
        </p:nvSpPr>
        <p:spPr bwMode="auto">
          <a:xfrm rot="10667567">
            <a:off x="827088" y="4271780"/>
            <a:ext cx="504825" cy="1295400"/>
          </a:xfrm>
          <a:prstGeom prst="curvedLeftArrow">
            <a:avLst>
              <a:gd name="adj1" fmla="val 51321"/>
              <a:gd name="adj2" fmla="val 102642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08" name="Rectangle 28"/>
          <p:cNvSpPr>
            <a:spLocks noChangeArrowheads="1"/>
          </p:cNvSpPr>
          <p:nvPr/>
        </p:nvSpPr>
        <p:spPr bwMode="auto">
          <a:xfrm>
            <a:off x="298450" y="4471805"/>
            <a:ext cx="43338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sz="20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n)</a:t>
            </a:r>
            <a:r>
              <a:rPr lang="es-ES_tradnl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6644" name="Group 29"/>
          <p:cNvGrpSpPr>
            <a:grpSpLocks/>
          </p:cNvGrpSpPr>
          <p:nvPr/>
        </p:nvGrpSpPr>
        <p:grpSpPr bwMode="auto">
          <a:xfrm>
            <a:off x="4284663" y="5525905"/>
            <a:ext cx="3140075" cy="617538"/>
            <a:chOff x="1344" y="2736"/>
            <a:chExt cx="2064" cy="480"/>
          </a:xfrm>
        </p:grpSpPr>
        <p:graphicFrame>
          <p:nvGraphicFramePr>
            <p:cNvPr id="26653" name="Object 30"/>
            <p:cNvGraphicFramePr>
              <a:graphicFrameLocks noChangeAspect="1"/>
            </p:cNvGraphicFramePr>
            <p:nvPr/>
          </p:nvGraphicFramePr>
          <p:xfrm>
            <a:off x="1392" y="2796"/>
            <a:ext cx="1975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2" name="Ecuación" r:id="rId22" imgW="1282700" imgH="254000" progId="Equation.3">
                    <p:embed/>
                  </p:oleObj>
                </mc:Choice>
                <mc:Fallback>
                  <p:oleObj name="Ecuación" r:id="rId22" imgW="12827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796"/>
                          <a:ext cx="1975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9" name="Rectangle 31"/>
            <p:cNvSpPr>
              <a:spLocks noChangeArrowheads="1"/>
            </p:cNvSpPr>
            <p:nvPr/>
          </p:nvSpPr>
          <p:spPr bwMode="auto">
            <a:xfrm>
              <a:off x="1344" y="2736"/>
              <a:ext cx="2064" cy="4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645" name="AutoShape 32"/>
          <p:cNvSpPr>
            <a:spLocks noChangeArrowheads="1"/>
          </p:cNvSpPr>
          <p:nvPr/>
        </p:nvSpPr>
        <p:spPr bwMode="auto">
          <a:xfrm rot="-10771458">
            <a:off x="7554913" y="5495743"/>
            <a:ext cx="434975" cy="506412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C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11" name="Rectangle 33"/>
          <p:cNvSpPr>
            <a:spLocks noChangeArrowheads="1"/>
          </p:cNvSpPr>
          <p:nvPr/>
        </p:nvSpPr>
        <p:spPr bwMode="auto">
          <a:xfrm>
            <a:off x="1401763" y="4300355"/>
            <a:ext cx="54006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000" b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i) Sample  </a:t>
            </a:r>
          </a:p>
        </p:txBody>
      </p:sp>
      <p:sp>
        <p:nvSpPr>
          <p:cNvPr id="12312" name="Rectangle 34"/>
          <p:cNvSpPr>
            <a:spLocks noChangeArrowheads="1"/>
          </p:cNvSpPr>
          <p:nvPr/>
        </p:nvSpPr>
        <p:spPr bwMode="auto">
          <a:xfrm>
            <a:off x="2770188" y="4381318"/>
            <a:ext cx="232092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2664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206559"/>
              </p:ext>
            </p:extLst>
          </p:nvPr>
        </p:nvGraphicFramePr>
        <p:xfrm>
          <a:off x="2852738" y="4292418"/>
          <a:ext cx="1503362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3" name="Ecuación" r:id="rId24" imgW="837836" imgH="253890" progId="Equation.3">
                  <p:embed/>
                </p:oleObj>
              </mc:Choice>
              <mc:Fallback>
                <p:oleObj name="Ecuación" r:id="rId24" imgW="837836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38" y="4292418"/>
                        <a:ext cx="1503362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4" name="AutoShape 36"/>
          <p:cNvSpPr>
            <a:spLocks noChangeArrowheads="1"/>
          </p:cNvSpPr>
          <p:nvPr/>
        </p:nvSpPr>
        <p:spPr bwMode="auto">
          <a:xfrm>
            <a:off x="5435600" y="4436880"/>
            <a:ext cx="792163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15" name="Rectangle 37"/>
          <p:cNvSpPr>
            <a:spLocks noChangeArrowheads="1"/>
          </p:cNvSpPr>
          <p:nvPr/>
        </p:nvSpPr>
        <p:spPr bwMode="auto">
          <a:xfrm>
            <a:off x="1308100" y="4794068"/>
            <a:ext cx="2039938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000" b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ii) Transform </a:t>
            </a:r>
          </a:p>
        </p:txBody>
      </p:sp>
      <p:sp>
        <p:nvSpPr>
          <p:cNvPr id="12316" name="AutoShape 39"/>
          <p:cNvSpPr>
            <a:spLocks noChangeArrowheads="1"/>
          </p:cNvSpPr>
          <p:nvPr/>
        </p:nvSpPr>
        <p:spPr bwMode="auto">
          <a:xfrm>
            <a:off x="5435600" y="4930593"/>
            <a:ext cx="792163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17" name="Rectangle 40"/>
          <p:cNvSpPr>
            <a:spLocks noChangeArrowheads="1"/>
          </p:cNvSpPr>
          <p:nvPr/>
        </p:nvSpPr>
        <p:spPr bwMode="auto">
          <a:xfrm>
            <a:off x="538163" y="3766955"/>
            <a:ext cx="54006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000" b="1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</a:t>
            </a:r>
          </a:p>
        </p:txBody>
      </p:sp>
    </p:spTree>
    <p:extLst>
      <p:ext uri="{BB962C8B-B14F-4D97-AF65-F5344CB8AC3E}">
        <p14:creationId xmlns:p14="http://schemas.microsoft.com/office/powerpoint/2010/main" val="1820016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-36513" y="44450"/>
            <a:ext cx="1828801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sz="2400" i="1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Examples:</a:t>
            </a:r>
            <a:r>
              <a:rPr lang="es-ES_tradnl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339" name="Rectangle 10"/>
          <p:cNvSpPr>
            <a:spLocks noChangeArrowheads="1"/>
          </p:cNvSpPr>
          <p:nvPr/>
        </p:nvSpPr>
        <p:spPr bwMode="auto">
          <a:xfrm>
            <a:off x="192088" y="728663"/>
            <a:ext cx="4495800" cy="2438400"/>
          </a:xfrm>
          <a:prstGeom prst="rect">
            <a:avLst/>
          </a:prstGeom>
          <a:solidFill>
            <a:srgbClr val="8A0028">
              <a:alpha val="9804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192088" y="625475"/>
            <a:ext cx="2133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sz="2000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Sampling of</a:t>
            </a:r>
            <a:r>
              <a:rPr lang="es-ES_tradnl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28676" name="Object 13"/>
          <p:cNvGraphicFramePr>
            <a:graphicFrameLocks noChangeAspect="1"/>
          </p:cNvGraphicFramePr>
          <p:nvPr/>
        </p:nvGraphicFramePr>
        <p:xfrm>
          <a:off x="847725" y="1370013"/>
          <a:ext cx="1482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8" name="Ecuación" r:id="rId4" imgW="965200" imgH="254000" progId="Equation.3">
                  <p:embed/>
                </p:oleObj>
              </mc:Choice>
              <mc:Fallback>
                <p:oleObj name="Ecuación" r:id="rId4" imgW="965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1370013"/>
                        <a:ext cx="14827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14"/>
          <p:cNvGraphicFramePr>
            <a:graphicFrameLocks noChangeAspect="1"/>
          </p:cNvGraphicFramePr>
          <p:nvPr/>
        </p:nvGraphicFramePr>
        <p:xfrm>
          <a:off x="2801938" y="1366838"/>
          <a:ext cx="15811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9" name="Ecuación" r:id="rId6" imgW="1054100" imgH="254000" progId="Equation.3">
                  <p:embed/>
                </p:oleObj>
              </mc:Choice>
              <mc:Fallback>
                <p:oleObj name="Ecuación" r:id="rId6" imgW="1054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1366838"/>
                        <a:ext cx="15811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15"/>
          <p:cNvGraphicFramePr>
            <a:graphicFrameLocks noChangeAspect="1"/>
          </p:cNvGraphicFramePr>
          <p:nvPr/>
        </p:nvGraphicFramePr>
        <p:xfrm>
          <a:off x="619125" y="1871663"/>
          <a:ext cx="20510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0" name="Ecuación" r:id="rId8" imgW="1104900" imgH="254000" progId="Equation.3">
                  <p:embed/>
                </p:oleObj>
              </mc:Choice>
              <mc:Fallback>
                <p:oleObj name="Ecuación" r:id="rId8" imgW="1104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1871663"/>
                        <a:ext cx="205105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16"/>
          <p:cNvGraphicFramePr>
            <a:graphicFrameLocks noChangeAspect="1"/>
          </p:cNvGraphicFramePr>
          <p:nvPr/>
        </p:nvGraphicFramePr>
        <p:xfrm>
          <a:off x="554038" y="2265363"/>
          <a:ext cx="3182937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1" name="Ecuación" r:id="rId10" imgW="1714500" imgH="393700" progId="Equation.3">
                  <p:embed/>
                </p:oleObj>
              </mc:Choice>
              <mc:Fallback>
                <p:oleObj name="Ecuación" r:id="rId10" imgW="1714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8" y="2265363"/>
                        <a:ext cx="3182937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20"/>
          <p:cNvGraphicFramePr>
            <a:graphicFrameLocks noChangeAspect="1"/>
          </p:cNvGraphicFramePr>
          <p:nvPr/>
        </p:nvGraphicFramePr>
        <p:xfrm>
          <a:off x="2143125" y="862013"/>
          <a:ext cx="155733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2" name="Ecuación" r:id="rId12" imgW="799753" imgH="253890" progId="Equation.3">
                  <p:embed/>
                </p:oleObj>
              </mc:Choice>
              <mc:Fallback>
                <p:oleObj name="Ecuación" r:id="rId12" imgW="799753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862013"/>
                        <a:ext cx="1557338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6" name="Rectangle 21"/>
          <p:cNvSpPr>
            <a:spLocks noChangeArrowheads="1"/>
          </p:cNvSpPr>
          <p:nvPr/>
        </p:nvSpPr>
        <p:spPr bwMode="auto">
          <a:xfrm>
            <a:off x="193675" y="3210218"/>
            <a:ext cx="4495800" cy="3065463"/>
          </a:xfrm>
          <a:prstGeom prst="rect">
            <a:avLst/>
          </a:prstGeom>
          <a:solidFill>
            <a:srgbClr val="8A0028">
              <a:alpha val="9804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7" name="Rectangle 22"/>
          <p:cNvSpPr>
            <a:spLocks noChangeArrowheads="1"/>
          </p:cNvSpPr>
          <p:nvPr/>
        </p:nvSpPr>
        <p:spPr bwMode="auto">
          <a:xfrm>
            <a:off x="193675" y="3107031"/>
            <a:ext cx="2133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sz="2000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Sampling of</a:t>
            </a:r>
            <a:r>
              <a:rPr lang="es-ES_tradnl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2868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492188"/>
              </p:ext>
            </p:extLst>
          </p:nvPr>
        </p:nvGraphicFramePr>
        <p:xfrm>
          <a:off x="746125" y="3867443"/>
          <a:ext cx="297656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3" name="Ecuación" r:id="rId14" imgW="1943100" imgH="279400" progId="Equation.3">
                  <p:embed/>
                </p:oleObj>
              </mc:Choice>
              <mc:Fallback>
                <p:oleObj name="Ecuación" r:id="rId14" imgW="19431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3867443"/>
                        <a:ext cx="2976563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961211"/>
              </p:ext>
            </p:extLst>
          </p:nvPr>
        </p:nvGraphicFramePr>
        <p:xfrm>
          <a:off x="430213" y="5002506"/>
          <a:ext cx="20510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4" name="Ecuación" r:id="rId16" imgW="1104900" imgH="254000" progId="Equation.3">
                  <p:embed/>
                </p:oleObj>
              </mc:Choice>
              <mc:Fallback>
                <p:oleObj name="Ecuación" r:id="rId16" imgW="1104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5002506"/>
                        <a:ext cx="205105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5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022990"/>
              </p:ext>
            </p:extLst>
          </p:nvPr>
        </p:nvGraphicFramePr>
        <p:xfrm>
          <a:off x="412750" y="5266031"/>
          <a:ext cx="4029075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5" name="Ecuación" r:id="rId17" imgW="2197100" imgH="533400" progId="Equation.3">
                  <p:embed/>
                </p:oleObj>
              </mc:Choice>
              <mc:Fallback>
                <p:oleObj name="Ecuación" r:id="rId17" imgW="21971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5266031"/>
                        <a:ext cx="4029075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192791"/>
              </p:ext>
            </p:extLst>
          </p:nvPr>
        </p:nvGraphicFramePr>
        <p:xfrm>
          <a:off x="2224088" y="3343568"/>
          <a:ext cx="2001837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6" name="Ecuación" r:id="rId19" imgW="1028254" imgH="253890" progId="Equation.3">
                  <p:embed/>
                </p:oleObj>
              </mc:Choice>
              <mc:Fallback>
                <p:oleObj name="Ecuación" r:id="rId19" imgW="1028254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3343568"/>
                        <a:ext cx="2001837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52" name="Picture 1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188913"/>
            <a:ext cx="3314700" cy="3314700"/>
          </a:xfrm>
          <a:prstGeom prst="rect">
            <a:avLst/>
          </a:prstGeom>
          <a:solidFill>
            <a:srgbClr val="33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28688" name="Object 19"/>
          <p:cNvGraphicFramePr>
            <a:graphicFrameLocks noChangeAspect="1"/>
          </p:cNvGraphicFramePr>
          <p:nvPr/>
        </p:nvGraphicFramePr>
        <p:xfrm>
          <a:off x="7456488" y="981075"/>
          <a:ext cx="8604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7" name="Ecuación" r:id="rId22" imgW="469696" imgH="253890" progId="Equation.3">
                  <p:embed/>
                </p:oleObj>
              </mc:Choice>
              <mc:Fallback>
                <p:oleObj name="Ecuación" r:id="rId22" imgW="469696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6488" y="981075"/>
                        <a:ext cx="8604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4" name="Rectangle 28"/>
          <p:cNvSpPr>
            <a:spLocks noChangeArrowheads="1"/>
          </p:cNvSpPr>
          <p:nvPr/>
        </p:nvSpPr>
        <p:spPr bwMode="auto">
          <a:xfrm>
            <a:off x="5530850" y="549275"/>
            <a:ext cx="215900" cy="792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55" name="Rectangle 30"/>
          <p:cNvSpPr>
            <a:spLocks noChangeArrowheads="1"/>
          </p:cNvSpPr>
          <p:nvPr/>
        </p:nvSpPr>
        <p:spPr bwMode="auto">
          <a:xfrm>
            <a:off x="6494463" y="6029618"/>
            <a:ext cx="19653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_tradnl" altLang="en-US" sz="1800" b="1" i="1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…some fun…</a:t>
            </a:r>
            <a:endParaRPr lang="es-ES_tradnl" altLang="en-US" sz="1800" b="1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56" name="AutoShape 32"/>
          <p:cNvSpPr>
            <a:spLocks noChangeArrowheads="1"/>
          </p:cNvSpPr>
          <p:nvPr/>
        </p:nvSpPr>
        <p:spPr bwMode="auto">
          <a:xfrm>
            <a:off x="8174038" y="6128043"/>
            <a:ext cx="719137" cy="292100"/>
          </a:xfrm>
          <a:prstGeom prst="rightArrow">
            <a:avLst>
              <a:gd name="adj1" fmla="val 50000"/>
              <a:gd name="adj2" fmla="val 6154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8692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13905"/>
              </p:ext>
            </p:extLst>
          </p:nvPr>
        </p:nvGraphicFramePr>
        <p:xfrm>
          <a:off x="1993900" y="4335756"/>
          <a:ext cx="25082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8" name="Ecuación" r:id="rId24" imgW="1638300" imgH="279400" progId="Equation.3">
                  <p:embed/>
                </p:oleObj>
              </mc:Choice>
              <mc:Fallback>
                <p:oleObj name="Ecuación" r:id="rId24" imgW="1638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4335756"/>
                        <a:ext cx="25082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58" name="Picture 3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8" r="5719"/>
          <a:stretch>
            <a:fillRect/>
          </a:stretch>
        </p:blipFill>
        <p:spPr bwMode="auto">
          <a:xfrm>
            <a:off x="4737100" y="3180056"/>
            <a:ext cx="4371975" cy="28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28694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115475"/>
              </p:ext>
            </p:extLst>
          </p:nvPr>
        </p:nvGraphicFramePr>
        <p:xfrm>
          <a:off x="6616700" y="3611856"/>
          <a:ext cx="165576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9" name="Ecuación" r:id="rId27" imgW="850531" imgH="253890" progId="Equation.3">
                  <p:embed/>
                </p:oleObj>
              </mc:Choice>
              <mc:Fallback>
                <p:oleObj name="Ecuación" r:id="rId27" imgW="850531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700" y="3611856"/>
                        <a:ext cx="1655763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824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ChangeArrowheads="1"/>
          </p:cNvSpPr>
          <p:nvPr/>
        </p:nvSpPr>
        <p:spPr bwMode="auto">
          <a:xfrm>
            <a:off x="34925" y="55563"/>
            <a:ext cx="5616575" cy="57626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8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For discrete random quantities</a:t>
            </a:r>
            <a:r>
              <a:rPr lang="en-GB" altLang="en-US" sz="4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30722" name="Object 4"/>
          <p:cNvGraphicFramePr>
            <a:graphicFrameLocks noChangeAspect="1"/>
          </p:cNvGraphicFramePr>
          <p:nvPr/>
        </p:nvGraphicFramePr>
        <p:xfrm>
          <a:off x="528638" y="765175"/>
          <a:ext cx="317023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8" name="Ecuación" r:id="rId4" imgW="1320227" imgH="253890" progId="Equation.3">
                  <p:embed/>
                </p:oleObj>
              </mc:Choice>
              <mc:Fallback>
                <p:oleObj name="Ecuación" r:id="rId4" imgW="132022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765175"/>
                        <a:ext cx="317023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5"/>
          <p:cNvGraphicFramePr>
            <a:graphicFrameLocks noChangeAspect="1"/>
          </p:cNvGraphicFramePr>
          <p:nvPr/>
        </p:nvGraphicFramePr>
        <p:xfrm>
          <a:off x="558800" y="1298575"/>
          <a:ext cx="37988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9" name="Ecuación" r:id="rId6" imgW="1586811" imgH="253890" progId="Equation.3">
                  <p:embed/>
                </p:oleObj>
              </mc:Choice>
              <mc:Fallback>
                <p:oleObj name="Ecuación" r:id="rId6" imgW="1586811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298575"/>
                        <a:ext cx="37988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6"/>
          <p:cNvGraphicFramePr>
            <a:graphicFrameLocks noChangeAspect="1"/>
          </p:cNvGraphicFramePr>
          <p:nvPr/>
        </p:nvGraphicFramePr>
        <p:xfrm>
          <a:off x="504825" y="1860550"/>
          <a:ext cx="45275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0" name="Ecuación" r:id="rId8" imgW="1892300" imgH="254000" progId="Equation.3">
                  <p:embed/>
                </p:oleObj>
              </mc:Choice>
              <mc:Fallback>
                <p:oleObj name="Ecuación" r:id="rId8" imgW="1892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1860550"/>
                        <a:ext cx="452755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7"/>
          <p:cNvGraphicFramePr>
            <a:graphicFrameLocks noChangeAspect="1"/>
          </p:cNvGraphicFramePr>
          <p:nvPr/>
        </p:nvGraphicFramePr>
        <p:xfrm>
          <a:off x="6989763" y="801688"/>
          <a:ext cx="14478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1" name="Ecuación" r:id="rId10" imgW="787058" imgH="203112" progId="Equation.3">
                  <p:embed/>
                </p:oleObj>
              </mc:Choice>
              <mc:Fallback>
                <p:oleObj name="Ecuación" r:id="rId10" imgW="787058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801688"/>
                        <a:ext cx="144780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26" name="Group 8"/>
          <p:cNvGrpSpPr>
            <a:grpSpLocks/>
          </p:cNvGrpSpPr>
          <p:nvPr/>
        </p:nvGrpSpPr>
        <p:grpSpPr bwMode="auto">
          <a:xfrm>
            <a:off x="1371600" y="2605198"/>
            <a:ext cx="6978650" cy="1219200"/>
            <a:chOff x="864" y="2016"/>
            <a:chExt cx="4396" cy="768"/>
          </a:xfrm>
        </p:grpSpPr>
        <p:sp>
          <p:nvSpPr>
            <p:cNvPr id="16412" name="Line 9"/>
            <p:cNvSpPr>
              <a:spLocks noChangeShapeType="1"/>
            </p:cNvSpPr>
            <p:nvPr/>
          </p:nvSpPr>
          <p:spPr bwMode="auto">
            <a:xfrm>
              <a:off x="934" y="2462"/>
              <a:ext cx="326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13" name="Oval 10"/>
            <p:cNvSpPr>
              <a:spLocks noChangeArrowheads="1"/>
            </p:cNvSpPr>
            <p:nvPr/>
          </p:nvSpPr>
          <p:spPr bwMode="auto">
            <a:xfrm>
              <a:off x="891" y="2421"/>
              <a:ext cx="86" cy="8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14" name="Oval 11"/>
            <p:cNvSpPr>
              <a:spLocks noChangeArrowheads="1"/>
            </p:cNvSpPr>
            <p:nvPr/>
          </p:nvSpPr>
          <p:spPr bwMode="auto">
            <a:xfrm>
              <a:off x="1837" y="2421"/>
              <a:ext cx="86" cy="8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15" name="Oval 12"/>
            <p:cNvSpPr>
              <a:spLocks noChangeArrowheads="1"/>
            </p:cNvSpPr>
            <p:nvPr/>
          </p:nvSpPr>
          <p:spPr bwMode="auto">
            <a:xfrm>
              <a:off x="3041" y="2421"/>
              <a:ext cx="86" cy="8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16" name="Oval 13"/>
            <p:cNvSpPr>
              <a:spLocks noChangeArrowheads="1"/>
            </p:cNvSpPr>
            <p:nvPr/>
          </p:nvSpPr>
          <p:spPr bwMode="auto">
            <a:xfrm>
              <a:off x="3816" y="2421"/>
              <a:ext cx="86" cy="8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17" name="Line 14"/>
            <p:cNvSpPr>
              <a:spLocks noChangeShapeType="1"/>
            </p:cNvSpPr>
            <p:nvPr/>
          </p:nvSpPr>
          <p:spPr bwMode="auto">
            <a:xfrm>
              <a:off x="4203" y="2462"/>
              <a:ext cx="9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18" name="AutoShape 15"/>
            <p:cNvSpPr>
              <a:spLocks/>
            </p:cNvSpPr>
            <p:nvPr/>
          </p:nvSpPr>
          <p:spPr bwMode="auto">
            <a:xfrm rot="-5401667">
              <a:off x="1371" y="1853"/>
              <a:ext cx="66" cy="917"/>
            </a:xfrm>
            <a:prstGeom prst="rightBrace">
              <a:avLst>
                <a:gd name="adj1" fmla="val 11578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19" name="AutoShape 16"/>
            <p:cNvSpPr>
              <a:spLocks/>
            </p:cNvSpPr>
            <p:nvPr/>
          </p:nvSpPr>
          <p:spPr bwMode="auto">
            <a:xfrm rot="-5401667">
              <a:off x="2449" y="1709"/>
              <a:ext cx="70" cy="1201"/>
            </a:xfrm>
            <a:prstGeom prst="rightBrace">
              <a:avLst>
                <a:gd name="adj1" fmla="val 1429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20" name="AutoShape 17"/>
            <p:cNvSpPr>
              <a:spLocks/>
            </p:cNvSpPr>
            <p:nvPr/>
          </p:nvSpPr>
          <p:spPr bwMode="auto">
            <a:xfrm rot="-5401667">
              <a:off x="3443" y="1929"/>
              <a:ext cx="64" cy="767"/>
            </a:xfrm>
            <a:prstGeom prst="rightBrace">
              <a:avLst>
                <a:gd name="adj1" fmla="val 9987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30756" name="Object 18"/>
            <p:cNvGraphicFramePr>
              <a:graphicFrameLocks noChangeAspect="1"/>
            </p:cNvGraphicFramePr>
            <p:nvPr/>
          </p:nvGraphicFramePr>
          <p:xfrm>
            <a:off x="1323" y="2016"/>
            <a:ext cx="228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2" name="Ecuación" r:id="rId12" imgW="190500" imgH="228600" progId="Equation.3">
                    <p:embed/>
                  </p:oleObj>
                </mc:Choice>
                <mc:Fallback>
                  <p:oleObj name="Ecuación" r:id="rId12" imgW="190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3" y="2016"/>
                          <a:ext cx="228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7" name="Object 19"/>
            <p:cNvGraphicFramePr>
              <a:graphicFrameLocks noChangeAspect="1"/>
            </p:cNvGraphicFramePr>
            <p:nvPr/>
          </p:nvGraphicFramePr>
          <p:xfrm>
            <a:off x="2380" y="2016"/>
            <a:ext cx="210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3" name="Ecuación" r:id="rId14" imgW="177569" imgH="215619" progId="Equation.3">
                    <p:embed/>
                  </p:oleObj>
                </mc:Choice>
                <mc:Fallback>
                  <p:oleObj name="Ecuación" r:id="rId14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0" y="2016"/>
                          <a:ext cx="210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8" name="Object 20"/>
            <p:cNvGraphicFramePr>
              <a:graphicFrameLocks noChangeAspect="1"/>
            </p:cNvGraphicFramePr>
            <p:nvPr/>
          </p:nvGraphicFramePr>
          <p:xfrm>
            <a:off x="3385" y="2051"/>
            <a:ext cx="227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4" name="Ecuación" r:id="rId16" imgW="190335" imgH="215713" progId="Equation.3">
                    <p:embed/>
                  </p:oleObj>
                </mc:Choice>
                <mc:Fallback>
                  <p:oleObj name="Ecuación" r:id="rId16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5" y="2051"/>
                          <a:ext cx="227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9" name="Object 21"/>
            <p:cNvGraphicFramePr>
              <a:graphicFrameLocks noChangeAspect="1"/>
            </p:cNvGraphicFramePr>
            <p:nvPr/>
          </p:nvGraphicFramePr>
          <p:xfrm>
            <a:off x="1775" y="2524"/>
            <a:ext cx="212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5" name="Ecuación" r:id="rId18" imgW="177646" imgH="228402" progId="Equation.3">
                    <p:embed/>
                  </p:oleObj>
                </mc:Choice>
                <mc:Fallback>
                  <p:oleObj name="Ecuación" r:id="rId18" imgW="177646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5" y="2524"/>
                          <a:ext cx="212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0" name="Object 22"/>
            <p:cNvGraphicFramePr>
              <a:graphicFrameLocks noChangeAspect="1"/>
            </p:cNvGraphicFramePr>
            <p:nvPr/>
          </p:nvGraphicFramePr>
          <p:xfrm>
            <a:off x="2979" y="2525"/>
            <a:ext cx="196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6" name="Ecuación" r:id="rId20" imgW="164885" imgH="215619" progId="Equation.3">
                    <p:embed/>
                  </p:oleObj>
                </mc:Choice>
                <mc:Fallback>
                  <p:oleObj name="Ecuación" r:id="rId20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9" y="2525"/>
                          <a:ext cx="196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1" name="Object 23"/>
            <p:cNvGraphicFramePr>
              <a:graphicFrameLocks noChangeAspect="1"/>
            </p:cNvGraphicFramePr>
            <p:nvPr/>
          </p:nvGraphicFramePr>
          <p:xfrm>
            <a:off x="3754" y="2516"/>
            <a:ext cx="21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7" name="Ecuación" r:id="rId22" imgW="177569" imgH="215619" progId="Equation.3">
                    <p:embed/>
                  </p:oleObj>
                </mc:Choice>
                <mc:Fallback>
                  <p:oleObj name="Ecuación" r:id="rId22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4" y="2516"/>
                          <a:ext cx="211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2" name="Object 24"/>
            <p:cNvGraphicFramePr>
              <a:graphicFrameLocks noChangeAspect="1"/>
            </p:cNvGraphicFramePr>
            <p:nvPr/>
          </p:nvGraphicFramePr>
          <p:xfrm>
            <a:off x="864" y="2538"/>
            <a:ext cx="135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8" name="Ecuación" r:id="rId24" imgW="114102" imgH="177492" progId="Equation.3">
                    <p:embed/>
                  </p:oleObj>
                </mc:Choice>
                <mc:Fallback>
                  <p:oleObj name="Ecuación" r:id="rId24" imgW="114102" imgH="17749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538"/>
                          <a:ext cx="135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8" name="Oval 25"/>
            <p:cNvSpPr>
              <a:spLocks noChangeArrowheads="1"/>
            </p:cNvSpPr>
            <p:nvPr/>
          </p:nvSpPr>
          <p:spPr bwMode="auto">
            <a:xfrm>
              <a:off x="5149" y="2421"/>
              <a:ext cx="86" cy="8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30764" name="Object 26"/>
            <p:cNvGraphicFramePr>
              <a:graphicFrameLocks noChangeAspect="1"/>
            </p:cNvGraphicFramePr>
            <p:nvPr/>
          </p:nvGraphicFramePr>
          <p:xfrm>
            <a:off x="5140" y="2516"/>
            <a:ext cx="120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19" name="Ecuación" r:id="rId26" imgW="101468" imgH="164885" progId="Equation.3">
                    <p:embed/>
                  </p:oleObj>
                </mc:Choice>
                <mc:Fallback>
                  <p:oleObj name="Ecuación" r:id="rId26" imgW="101468" imgH="1648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0" y="2516"/>
                          <a:ext cx="120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727" name="Object 27"/>
          <p:cNvGraphicFramePr>
            <a:graphicFrameLocks noChangeAspect="1"/>
          </p:cNvGraphicFramePr>
          <p:nvPr/>
        </p:nvGraphicFramePr>
        <p:xfrm>
          <a:off x="5767388" y="115888"/>
          <a:ext cx="31972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0" name="Ecuación" r:id="rId28" imgW="1307532" imgH="253890" progId="Equation.3">
                  <p:embed/>
                </p:oleObj>
              </mc:Choice>
              <mc:Fallback>
                <p:oleObj name="Ecuación" r:id="rId28" imgW="1307532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388" y="115888"/>
                        <a:ext cx="31972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Rectangle 35"/>
          <p:cNvSpPr>
            <a:spLocks noChangeArrowheads="1"/>
          </p:cNvSpPr>
          <p:nvPr/>
        </p:nvSpPr>
        <p:spPr bwMode="auto">
          <a:xfrm>
            <a:off x="-36513" y="2133600"/>
            <a:ext cx="328771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4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…………………</a:t>
            </a:r>
            <a:r>
              <a:rPr lang="en-GB" altLang="en-US" sz="4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394" name="AutoShape 36"/>
          <p:cNvSpPr>
            <a:spLocks noChangeArrowheads="1"/>
          </p:cNvSpPr>
          <p:nvPr/>
        </p:nvSpPr>
        <p:spPr bwMode="auto">
          <a:xfrm>
            <a:off x="250825" y="3782234"/>
            <a:ext cx="8785225" cy="2520950"/>
          </a:xfrm>
          <a:prstGeom prst="roundRect">
            <a:avLst>
              <a:gd name="adj" fmla="val 16667"/>
            </a:avLst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0730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211827"/>
              </p:ext>
            </p:extLst>
          </p:nvPr>
        </p:nvGraphicFramePr>
        <p:xfrm>
          <a:off x="6884988" y="4441047"/>
          <a:ext cx="2000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1" name="Ecuación" r:id="rId30" imgW="952087" imgH="253890" progId="Equation.3">
                  <p:embed/>
                </p:oleObj>
              </mc:Choice>
              <mc:Fallback>
                <p:oleObj name="Ecuación" r:id="rId30" imgW="95208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4988" y="4441047"/>
                        <a:ext cx="20002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1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200612"/>
              </p:ext>
            </p:extLst>
          </p:nvPr>
        </p:nvGraphicFramePr>
        <p:xfrm>
          <a:off x="7375525" y="4939522"/>
          <a:ext cx="8143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2" name="Ecuación" r:id="rId32" imgW="393529" imgH="228501" progId="Equation.3">
                  <p:embed/>
                </p:oleObj>
              </mc:Choice>
              <mc:Fallback>
                <p:oleObj name="Ecuación" r:id="rId32" imgW="393529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5525" y="4939522"/>
                        <a:ext cx="81438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2" name="AutoShape 39"/>
          <p:cNvSpPr>
            <a:spLocks noChangeArrowheads="1"/>
          </p:cNvSpPr>
          <p:nvPr/>
        </p:nvSpPr>
        <p:spPr bwMode="auto">
          <a:xfrm rot="10667567">
            <a:off x="827088" y="4287059"/>
            <a:ext cx="504825" cy="1295400"/>
          </a:xfrm>
          <a:prstGeom prst="curvedLeftArrow">
            <a:avLst>
              <a:gd name="adj1" fmla="val 51321"/>
              <a:gd name="adj2" fmla="val 102642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8" name="Rectangle 40"/>
          <p:cNvSpPr>
            <a:spLocks noChangeArrowheads="1"/>
          </p:cNvSpPr>
          <p:nvPr/>
        </p:nvSpPr>
        <p:spPr bwMode="auto">
          <a:xfrm>
            <a:off x="298450" y="4487084"/>
            <a:ext cx="43338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n)</a:t>
            </a:r>
            <a:r>
              <a:rPr lang="en-GB" altLang="en-US" sz="4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30734" name="Group 41"/>
          <p:cNvGrpSpPr>
            <a:grpSpLocks/>
          </p:cNvGrpSpPr>
          <p:nvPr/>
        </p:nvGrpSpPr>
        <p:grpSpPr bwMode="auto">
          <a:xfrm>
            <a:off x="4454525" y="5541184"/>
            <a:ext cx="3140075" cy="617538"/>
            <a:chOff x="1344" y="2736"/>
            <a:chExt cx="2064" cy="480"/>
          </a:xfrm>
        </p:grpSpPr>
        <p:graphicFrame>
          <p:nvGraphicFramePr>
            <p:cNvPr id="30745" name="Object 42"/>
            <p:cNvGraphicFramePr>
              <a:graphicFrameLocks noChangeAspect="1"/>
            </p:cNvGraphicFramePr>
            <p:nvPr/>
          </p:nvGraphicFramePr>
          <p:xfrm>
            <a:off x="1392" y="2796"/>
            <a:ext cx="1975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23" name="Ecuación" r:id="rId34" imgW="1282700" imgH="254000" progId="Equation.3">
                    <p:embed/>
                  </p:oleObj>
                </mc:Choice>
                <mc:Fallback>
                  <p:oleObj name="Ecuación" r:id="rId34" imgW="12827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796"/>
                          <a:ext cx="1975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1" name="Rectangle 43"/>
            <p:cNvSpPr>
              <a:spLocks noChangeArrowheads="1"/>
            </p:cNvSpPr>
            <p:nvPr/>
          </p:nvSpPr>
          <p:spPr bwMode="auto">
            <a:xfrm>
              <a:off x="1344" y="2736"/>
              <a:ext cx="2064" cy="4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735" name="AutoShape 44"/>
          <p:cNvSpPr>
            <a:spLocks noChangeArrowheads="1"/>
          </p:cNvSpPr>
          <p:nvPr/>
        </p:nvSpPr>
        <p:spPr bwMode="auto">
          <a:xfrm rot="-10771458">
            <a:off x="7810500" y="5511022"/>
            <a:ext cx="434975" cy="506412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C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1" name="Rectangle 45"/>
          <p:cNvSpPr>
            <a:spLocks noChangeArrowheads="1"/>
          </p:cNvSpPr>
          <p:nvPr/>
        </p:nvSpPr>
        <p:spPr bwMode="auto">
          <a:xfrm>
            <a:off x="1401763" y="4315634"/>
            <a:ext cx="54006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GB" altLang="en-US" sz="2000" b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i) Sample</a:t>
            </a:r>
            <a:r>
              <a:rPr lang="en-GB" altLang="en-US" sz="2800" b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16402" name="Rectangle 46"/>
          <p:cNvSpPr>
            <a:spLocks noChangeArrowheads="1"/>
          </p:cNvSpPr>
          <p:nvPr/>
        </p:nvSpPr>
        <p:spPr bwMode="auto">
          <a:xfrm>
            <a:off x="2770188" y="4396597"/>
            <a:ext cx="232092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073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688008"/>
              </p:ext>
            </p:extLst>
          </p:nvPr>
        </p:nvGraphicFramePr>
        <p:xfrm>
          <a:off x="2738438" y="4426759"/>
          <a:ext cx="161766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4" name="Ecuación" r:id="rId36" imgW="901309" imgH="253890" progId="Equation.3">
                  <p:embed/>
                </p:oleObj>
              </mc:Choice>
              <mc:Fallback>
                <p:oleObj name="Ecuación" r:id="rId36" imgW="901309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4426759"/>
                        <a:ext cx="161766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4" name="AutoShape 48"/>
          <p:cNvSpPr>
            <a:spLocks noChangeArrowheads="1"/>
          </p:cNvSpPr>
          <p:nvPr/>
        </p:nvSpPr>
        <p:spPr bwMode="auto">
          <a:xfrm>
            <a:off x="5827713" y="4580747"/>
            <a:ext cx="792162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5" name="Rectangle 49"/>
          <p:cNvSpPr>
            <a:spLocks noChangeArrowheads="1"/>
          </p:cNvSpPr>
          <p:nvPr/>
        </p:nvSpPr>
        <p:spPr bwMode="auto">
          <a:xfrm>
            <a:off x="1308100" y="4809347"/>
            <a:ext cx="131921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GB" altLang="en-US" sz="2000" b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ii) Find</a:t>
            </a:r>
            <a:r>
              <a:rPr lang="en-GB" altLang="en-US" sz="2800" b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406" name="Rectangle 50"/>
          <p:cNvSpPr>
            <a:spLocks noChangeArrowheads="1"/>
          </p:cNvSpPr>
          <p:nvPr/>
        </p:nvSpPr>
        <p:spPr bwMode="auto">
          <a:xfrm>
            <a:off x="2770188" y="4890309"/>
            <a:ext cx="232092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7" name="AutoShape 51"/>
          <p:cNvSpPr>
            <a:spLocks noChangeArrowheads="1"/>
          </p:cNvSpPr>
          <p:nvPr/>
        </p:nvSpPr>
        <p:spPr bwMode="auto">
          <a:xfrm>
            <a:off x="5827713" y="5074459"/>
            <a:ext cx="792162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8" name="Rectangle 52"/>
          <p:cNvSpPr>
            <a:spLocks noChangeArrowheads="1"/>
          </p:cNvSpPr>
          <p:nvPr/>
        </p:nvSpPr>
        <p:spPr bwMode="auto">
          <a:xfrm>
            <a:off x="538163" y="3782234"/>
            <a:ext cx="54006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GB" altLang="en-US" sz="2400" b="1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</a:t>
            </a:r>
          </a:p>
        </p:txBody>
      </p:sp>
      <p:graphicFrame>
        <p:nvGraphicFramePr>
          <p:cNvPr id="3074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105526"/>
              </p:ext>
            </p:extLst>
          </p:nvPr>
        </p:nvGraphicFramePr>
        <p:xfrm>
          <a:off x="2684463" y="4860147"/>
          <a:ext cx="21367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5" name="Ecuación" r:id="rId38" imgW="1015559" imgH="253890" progId="Equation.3">
                  <p:embed/>
                </p:oleObj>
              </mc:Choice>
              <mc:Fallback>
                <p:oleObj name="Ecuación" r:id="rId38" imgW="1015559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463" y="4860147"/>
                        <a:ext cx="21367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4380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3427413"/>
            <a:ext cx="3457575" cy="34575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41275"/>
            <a:ext cx="4022725" cy="33258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6988" y="42863"/>
            <a:ext cx="5026025" cy="3098800"/>
          </a:xfrm>
          <a:prstGeom prst="rect">
            <a:avLst/>
          </a:prstGeom>
          <a:solidFill>
            <a:srgbClr val="8A0028">
              <a:alpha val="9804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-203200" y="-100013"/>
            <a:ext cx="3262313" cy="68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Example</a:t>
            </a:r>
            <a:r>
              <a:rPr lang="en-GB" altLang="en-US" sz="18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: Sampling of</a:t>
            </a:r>
            <a:endParaRPr lang="en-GB" altLang="en-US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2773" name="Object 6"/>
          <p:cNvGraphicFramePr>
            <a:graphicFrameLocks noChangeAspect="1"/>
          </p:cNvGraphicFramePr>
          <p:nvPr/>
        </p:nvGraphicFramePr>
        <p:xfrm>
          <a:off x="3082925" y="80963"/>
          <a:ext cx="18494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6" name="Ecuación" r:id="rId6" imgW="1854200" imgH="406400" progId="Equation.3">
                  <p:embed/>
                </p:oleObj>
              </mc:Choice>
              <mc:Fallback>
                <p:oleObj name="Ecuación" r:id="rId6" imgW="18542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25" y="80963"/>
                        <a:ext cx="184943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7"/>
          <p:cNvGraphicFramePr>
            <a:graphicFrameLocks noChangeAspect="1"/>
          </p:cNvGraphicFramePr>
          <p:nvPr/>
        </p:nvGraphicFramePr>
        <p:xfrm>
          <a:off x="133350" y="439738"/>
          <a:ext cx="38623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7" name="Ecuación" r:id="rId8" imgW="2514600" imgH="419100" progId="Equation.3">
                  <p:embed/>
                </p:oleObj>
              </mc:Choice>
              <mc:Fallback>
                <p:oleObj name="Ecuación" r:id="rId8" imgW="2514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" y="439738"/>
                        <a:ext cx="38623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8"/>
          <p:cNvGraphicFramePr>
            <a:graphicFrameLocks noChangeAspect="1"/>
          </p:cNvGraphicFramePr>
          <p:nvPr/>
        </p:nvGraphicFramePr>
        <p:xfrm>
          <a:off x="230188" y="1162050"/>
          <a:ext cx="189388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8" name="Ecuación" r:id="rId10" imgW="1104900" imgH="254000" progId="Equation.3">
                  <p:embed/>
                </p:oleObj>
              </mc:Choice>
              <mc:Fallback>
                <p:oleObj name="Ecuación" r:id="rId10" imgW="1104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1162050"/>
                        <a:ext cx="1893887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6" name="Object 9"/>
          <p:cNvGraphicFramePr>
            <a:graphicFrameLocks noChangeAspect="1"/>
          </p:cNvGraphicFramePr>
          <p:nvPr/>
        </p:nvGraphicFramePr>
        <p:xfrm>
          <a:off x="157163" y="1571625"/>
          <a:ext cx="2038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9" name="Ecuación" r:id="rId12" imgW="1244600" imgH="393700" progId="Equation.3">
                  <p:embed/>
                </p:oleObj>
              </mc:Choice>
              <mc:Fallback>
                <p:oleObj name="Ecuación" r:id="rId12" imgW="1244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3" y="1571625"/>
                        <a:ext cx="20383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7" name="Object 10"/>
          <p:cNvGraphicFramePr>
            <a:graphicFrameLocks noChangeAspect="1"/>
          </p:cNvGraphicFramePr>
          <p:nvPr/>
        </p:nvGraphicFramePr>
        <p:xfrm>
          <a:off x="611188" y="2165350"/>
          <a:ext cx="18002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0" name="Ecuación" r:id="rId14" imgW="1091726" imgH="228501" progId="Equation.3">
                  <p:embed/>
                </p:oleObj>
              </mc:Choice>
              <mc:Fallback>
                <p:oleObj name="Ecuación" r:id="rId14" imgW="109172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165350"/>
                        <a:ext cx="18002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8" name="AutoShape 11"/>
          <p:cNvSpPr>
            <a:spLocks noChangeArrowheads="1"/>
          </p:cNvSpPr>
          <p:nvPr/>
        </p:nvSpPr>
        <p:spPr bwMode="auto">
          <a:xfrm rot="10774698">
            <a:off x="468313" y="1655763"/>
            <a:ext cx="146050" cy="938212"/>
          </a:xfrm>
          <a:prstGeom prst="curvedLeftArrow">
            <a:avLst>
              <a:gd name="adj1" fmla="val 128478"/>
              <a:gd name="adj2" fmla="val 256956"/>
              <a:gd name="adj3" fmla="val 33333"/>
            </a:avLst>
          </a:prstGeom>
          <a:solidFill>
            <a:srgbClr val="33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2779" name="Object 12"/>
          <p:cNvGraphicFramePr>
            <a:graphicFrameLocks noChangeAspect="1"/>
          </p:cNvGraphicFramePr>
          <p:nvPr/>
        </p:nvGraphicFramePr>
        <p:xfrm>
          <a:off x="3368675" y="2511425"/>
          <a:ext cx="14779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" name="Ecuación" r:id="rId16" imgW="838200" imgH="228600" progId="Equation.3">
                  <p:embed/>
                </p:oleObj>
              </mc:Choice>
              <mc:Fallback>
                <p:oleObj name="Ecuación" r:id="rId16" imgW="838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8675" y="2511425"/>
                        <a:ext cx="1477963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0" name="Object 14"/>
          <p:cNvGraphicFramePr>
            <a:graphicFrameLocks noChangeAspect="1"/>
          </p:cNvGraphicFramePr>
          <p:nvPr/>
        </p:nvGraphicFramePr>
        <p:xfrm>
          <a:off x="3438525" y="2257425"/>
          <a:ext cx="5937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2" name="Ecuación" r:id="rId18" imgW="355138" imgH="177569" progId="Equation.3">
                  <p:embed/>
                </p:oleObj>
              </mc:Choice>
              <mc:Fallback>
                <p:oleObj name="Ecuación" r:id="rId18" imgW="355138" imgH="1775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8525" y="2257425"/>
                        <a:ext cx="5937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6" name="Rectangle 15"/>
          <p:cNvSpPr>
            <a:spLocks noChangeArrowheads="1"/>
          </p:cNvSpPr>
          <p:nvPr/>
        </p:nvSpPr>
        <p:spPr bwMode="auto">
          <a:xfrm>
            <a:off x="2430463" y="2224088"/>
            <a:ext cx="2592387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from             until</a:t>
            </a: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447" name="AutoShape 16"/>
          <p:cNvSpPr>
            <a:spLocks noChangeArrowheads="1"/>
          </p:cNvSpPr>
          <p:nvPr/>
        </p:nvSpPr>
        <p:spPr bwMode="auto">
          <a:xfrm>
            <a:off x="2736850" y="2176463"/>
            <a:ext cx="2122488" cy="854075"/>
          </a:xfrm>
          <a:prstGeom prst="wedgeRoundRectCallout">
            <a:avLst>
              <a:gd name="adj1" fmla="val -33245"/>
              <a:gd name="adj2" fmla="val -4331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48" name="Oval 18"/>
          <p:cNvSpPr>
            <a:spLocks noChangeArrowheads="1"/>
          </p:cNvSpPr>
          <p:nvPr/>
        </p:nvSpPr>
        <p:spPr bwMode="auto">
          <a:xfrm>
            <a:off x="1546225" y="2614613"/>
            <a:ext cx="468313" cy="43021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49" name="Rectangle 19"/>
          <p:cNvSpPr>
            <a:spLocks noChangeArrowheads="1"/>
          </p:cNvSpPr>
          <p:nvPr/>
        </p:nvSpPr>
        <p:spPr bwMode="auto">
          <a:xfrm>
            <a:off x="1498600" y="2471738"/>
            <a:ext cx="533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GB" altLang="en-US" sz="1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50" name="Rectangle 20"/>
          <p:cNvSpPr>
            <a:spLocks noChangeArrowheads="1"/>
          </p:cNvSpPr>
          <p:nvPr/>
        </p:nvSpPr>
        <p:spPr bwMode="auto">
          <a:xfrm>
            <a:off x="6670675" y="-149225"/>
            <a:ext cx="2667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60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50,000 events</a:t>
            </a:r>
            <a:endParaRPr lang="en-GB" altLang="en-US" sz="4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2786" name="Object 21"/>
          <p:cNvGraphicFramePr>
            <a:graphicFrameLocks noChangeAspect="1"/>
          </p:cNvGraphicFramePr>
          <p:nvPr/>
        </p:nvGraphicFramePr>
        <p:xfrm>
          <a:off x="7596188" y="630238"/>
          <a:ext cx="9318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3" name="Ecuación" r:id="rId20" imgW="507780" imgH="253890" progId="Equation.3">
                  <p:embed/>
                </p:oleObj>
              </mc:Choice>
              <mc:Fallback>
                <p:oleObj name="Ecuación" r:id="rId20" imgW="507780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630238"/>
                        <a:ext cx="9318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7" name="Object 22"/>
          <p:cNvGraphicFramePr>
            <a:graphicFrameLocks noChangeAspect="1"/>
          </p:cNvGraphicFramePr>
          <p:nvPr/>
        </p:nvGraphicFramePr>
        <p:xfrm>
          <a:off x="2765425" y="1671638"/>
          <a:ext cx="9429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4" name="Ecuación" r:id="rId22" imgW="545863" imgH="241195" progId="Equation.3">
                  <p:embed/>
                </p:oleObj>
              </mc:Choice>
              <mc:Fallback>
                <p:oleObj name="Ecuación" r:id="rId22" imgW="54586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5425" y="1671638"/>
                        <a:ext cx="94297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3276600" y="3368675"/>
            <a:ext cx="5857875" cy="3373438"/>
          </a:xfrm>
          <a:prstGeom prst="rect">
            <a:avLst/>
          </a:prstGeom>
          <a:solidFill>
            <a:srgbClr val="8A0028">
              <a:alpha val="9804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54" name="Rectangle 26"/>
          <p:cNvSpPr>
            <a:spLocks noChangeArrowheads="1"/>
          </p:cNvSpPr>
          <p:nvPr/>
        </p:nvSpPr>
        <p:spPr bwMode="auto">
          <a:xfrm>
            <a:off x="2927350" y="3284538"/>
            <a:ext cx="2133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Sampling of</a:t>
            </a:r>
            <a:r>
              <a:rPr lang="en-GB" altLang="en-US"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32790" name="Object 27"/>
          <p:cNvGraphicFramePr>
            <a:graphicFrameLocks noChangeAspect="1"/>
          </p:cNvGraphicFramePr>
          <p:nvPr/>
        </p:nvGraphicFramePr>
        <p:xfrm>
          <a:off x="4886325" y="3357563"/>
          <a:ext cx="421163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5" name="Ecuación" r:id="rId24" imgW="4495800" imgH="901700" progId="Equation.3">
                  <p:embed/>
                </p:oleObj>
              </mc:Choice>
              <mc:Fallback>
                <p:oleObj name="Ecuación" r:id="rId24" imgW="4495800" imgH="901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3357563"/>
                        <a:ext cx="4211638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1" name="Object 28"/>
          <p:cNvGraphicFramePr>
            <a:graphicFrameLocks noChangeAspect="1"/>
          </p:cNvGraphicFramePr>
          <p:nvPr/>
        </p:nvGraphicFramePr>
        <p:xfrm>
          <a:off x="3602038" y="4035425"/>
          <a:ext cx="46355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6" name="Ecuación" r:id="rId26" imgW="3162300" imgH="393700" progId="Equation.3">
                  <p:embed/>
                </p:oleObj>
              </mc:Choice>
              <mc:Fallback>
                <p:oleObj name="Ecuación" r:id="rId26" imgW="3162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038" y="4035425"/>
                        <a:ext cx="463550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2" name="Object 29"/>
          <p:cNvGraphicFramePr>
            <a:graphicFrameLocks noChangeAspect="1"/>
          </p:cNvGraphicFramePr>
          <p:nvPr/>
        </p:nvGraphicFramePr>
        <p:xfrm>
          <a:off x="3698875" y="4579938"/>
          <a:ext cx="191928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7" name="Ecuación" r:id="rId28" imgW="1104900" imgH="254000" progId="Equation.3">
                  <p:embed/>
                </p:oleObj>
              </mc:Choice>
              <mc:Fallback>
                <p:oleObj name="Ecuación" r:id="rId28" imgW="1104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75" y="4579938"/>
                        <a:ext cx="1919288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3" name="Object 30"/>
          <p:cNvGraphicFramePr>
            <a:graphicFrameLocks noChangeAspect="1"/>
          </p:cNvGraphicFramePr>
          <p:nvPr/>
        </p:nvGraphicFramePr>
        <p:xfrm>
          <a:off x="3695700" y="4986338"/>
          <a:ext cx="3217863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8" name="Ecuación" r:id="rId29" imgW="1968500" imgH="393700" progId="Equation.3">
                  <p:embed/>
                </p:oleObj>
              </mc:Choice>
              <mc:Fallback>
                <p:oleObj name="Ecuación" r:id="rId29" imgW="1968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4986338"/>
                        <a:ext cx="3217863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4" name="Object 31"/>
          <p:cNvGraphicFramePr>
            <a:graphicFrameLocks noChangeAspect="1"/>
          </p:cNvGraphicFramePr>
          <p:nvPr/>
        </p:nvGraphicFramePr>
        <p:xfrm>
          <a:off x="4156075" y="5640388"/>
          <a:ext cx="19081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9" name="Ecuación" r:id="rId31" imgW="1091726" imgH="228501" progId="Equation.3">
                  <p:embed/>
                </p:oleObj>
              </mc:Choice>
              <mc:Fallback>
                <p:oleObj name="Ecuación" r:id="rId31" imgW="109172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5640388"/>
                        <a:ext cx="190817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5" name="AutoShape 32"/>
          <p:cNvSpPr>
            <a:spLocks noChangeArrowheads="1"/>
          </p:cNvSpPr>
          <p:nvPr/>
        </p:nvSpPr>
        <p:spPr bwMode="auto">
          <a:xfrm rot="10774698">
            <a:off x="3971925" y="5199063"/>
            <a:ext cx="192088" cy="752475"/>
          </a:xfrm>
          <a:prstGeom prst="curvedLeftArrow">
            <a:avLst>
              <a:gd name="adj1" fmla="val 78347"/>
              <a:gd name="adj2" fmla="val 156694"/>
              <a:gd name="adj3" fmla="val 33333"/>
            </a:avLst>
          </a:prstGeom>
          <a:solidFill>
            <a:srgbClr val="33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2796" name="Object 33"/>
          <p:cNvGraphicFramePr>
            <a:graphicFrameLocks noChangeAspect="1"/>
          </p:cNvGraphicFramePr>
          <p:nvPr/>
        </p:nvGraphicFramePr>
        <p:xfrm>
          <a:off x="7489825" y="5165725"/>
          <a:ext cx="12287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0" name="Ecuación" r:id="rId33" imgW="799753" imgH="253890" progId="Equation.3">
                  <p:embed/>
                </p:oleObj>
              </mc:Choice>
              <mc:Fallback>
                <p:oleObj name="Ecuación" r:id="rId33" imgW="799753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9825" y="5165725"/>
                        <a:ext cx="12287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7" name="Object 34"/>
          <p:cNvGraphicFramePr>
            <a:graphicFrameLocks noChangeAspect="1"/>
          </p:cNvGraphicFramePr>
          <p:nvPr/>
        </p:nvGraphicFramePr>
        <p:xfrm>
          <a:off x="7405688" y="6046788"/>
          <a:ext cx="147796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1" name="Ecuación" r:id="rId35" imgW="838200" imgH="228600" progId="Equation.3">
                  <p:embed/>
                </p:oleObj>
              </mc:Choice>
              <mc:Fallback>
                <p:oleObj name="Ecuación" r:id="rId35" imgW="838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5688" y="6046788"/>
                        <a:ext cx="1477962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8" name="Object 35"/>
          <p:cNvGraphicFramePr>
            <a:graphicFrameLocks noChangeAspect="1"/>
          </p:cNvGraphicFramePr>
          <p:nvPr/>
        </p:nvGraphicFramePr>
        <p:xfrm>
          <a:off x="7645400" y="5792788"/>
          <a:ext cx="5937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2" name="Ecuación" r:id="rId37" imgW="355138" imgH="177569" progId="Equation.3">
                  <p:embed/>
                </p:oleObj>
              </mc:Choice>
              <mc:Fallback>
                <p:oleObj name="Ecuación" r:id="rId37" imgW="355138" imgH="1775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400" y="5792788"/>
                        <a:ext cx="5937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4" name="Rectangle 36"/>
          <p:cNvSpPr>
            <a:spLocks noChangeArrowheads="1"/>
          </p:cNvSpPr>
          <p:nvPr/>
        </p:nvSpPr>
        <p:spPr bwMode="auto">
          <a:xfrm>
            <a:off x="6637338" y="5762625"/>
            <a:ext cx="2592387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from             until</a:t>
            </a:r>
            <a:r>
              <a:rPr lang="en-GB" alt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465" name="AutoShape 37"/>
          <p:cNvSpPr>
            <a:spLocks noChangeArrowheads="1"/>
          </p:cNvSpPr>
          <p:nvPr/>
        </p:nvSpPr>
        <p:spPr bwMode="auto">
          <a:xfrm>
            <a:off x="6853238" y="5678488"/>
            <a:ext cx="2122487" cy="990600"/>
          </a:xfrm>
          <a:prstGeom prst="wedgeRoundRectCallout">
            <a:avLst>
              <a:gd name="adj1" fmla="val -38931"/>
              <a:gd name="adj2" fmla="val -4118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66" name="Rectangle 42"/>
          <p:cNvSpPr>
            <a:spLocks noChangeArrowheads="1"/>
          </p:cNvSpPr>
          <p:nvPr/>
        </p:nvSpPr>
        <p:spPr bwMode="auto">
          <a:xfrm>
            <a:off x="-125413" y="3308350"/>
            <a:ext cx="2667001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60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50,000 events</a:t>
            </a:r>
            <a:endParaRPr lang="en-GB" altLang="en-US" sz="4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2802" name="Object 43"/>
          <p:cNvGraphicFramePr>
            <a:graphicFrameLocks noChangeAspect="1"/>
          </p:cNvGraphicFramePr>
          <p:nvPr/>
        </p:nvGraphicFramePr>
        <p:xfrm>
          <a:off x="1692275" y="3789363"/>
          <a:ext cx="13985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3" name="Ecuación" r:id="rId39" imgW="761669" imgH="253890" progId="Equation.3">
                  <p:embed/>
                </p:oleObj>
              </mc:Choice>
              <mc:Fallback>
                <p:oleObj name="Ecuación" r:id="rId39" imgW="761669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789363"/>
                        <a:ext cx="13985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8" name="Line 44"/>
          <p:cNvSpPr>
            <a:spLocks noChangeShapeType="1"/>
          </p:cNvSpPr>
          <p:nvPr/>
        </p:nvSpPr>
        <p:spPr bwMode="auto">
          <a:xfrm flipH="1">
            <a:off x="2014538" y="2838450"/>
            <a:ext cx="719137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69" name="Oval 45"/>
          <p:cNvSpPr>
            <a:spLocks noChangeArrowheads="1"/>
          </p:cNvSpPr>
          <p:nvPr/>
        </p:nvSpPr>
        <p:spPr bwMode="auto">
          <a:xfrm>
            <a:off x="5649913" y="6154738"/>
            <a:ext cx="468312" cy="430212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70" name="Rectangle 46"/>
          <p:cNvSpPr>
            <a:spLocks noChangeArrowheads="1"/>
          </p:cNvSpPr>
          <p:nvPr/>
        </p:nvSpPr>
        <p:spPr bwMode="auto">
          <a:xfrm>
            <a:off x="5602288" y="6011863"/>
            <a:ext cx="533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GB" altLang="en-US" sz="1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71" name="Line 47"/>
          <p:cNvSpPr>
            <a:spLocks noChangeShapeType="1"/>
          </p:cNvSpPr>
          <p:nvPr/>
        </p:nvSpPr>
        <p:spPr bwMode="auto">
          <a:xfrm flipH="1">
            <a:off x="6118225" y="6378575"/>
            <a:ext cx="719138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73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6"/>
          <p:cNvSpPr>
            <a:spLocks noChangeArrowheads="1"/>
          </p:cNvSpPr>
          <p:nvPr/>
        </p:nvSpPr>
        <p:spPr bwMode="auto">
          <a:xfrm>
            <a:off x="0" y="1484313"/>
            <a:ext cx="914400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250825" y="366713"/>
            <a:ext cx="83534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Even though discrete distributions can be sampled this way,…</a:t>
            </a:r>
            <a:br>
              <a:rPr lang="en-GB" altLang="en-US" sz="18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</a:br>
            <a:r>
              <a:rPr lang="en-GB" altLang="en-US" sz="18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br>
              <a:rPr lang="en-GB" altLang="en-US" sz="1800" b="1" dirty="0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</a:br>
            <a:r>
              <a:rPr lang="en-GB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usually one can find more efficient algorithms…</a:t>
            </a:r>
            <a:endParaRPr lang="en-GB" alt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819" name="Object 6"/>
          <p:cNvGraphicFramePr>
            <a:graphicFrameLocks noChangeAspect="1"/>
          </p:cNvGraphicFramePr>
          <p:nvPr/>
        </p:nvGraphicFramePr>
        <p:xfrm>
          <a:off x="2182813" y="4592638"/>
          <a:ext cx="15255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" name="Ecuación" r:id="rId4" imgW="927100" imgH="228600" progId="Equation.3">
                  <p:embed/>
                </p:oleObj>
              </mc:Choice>
              <mc:Fallback>
                <p:oleObj name="Ecuación" r:id="rId4" imgW="927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3" y="4592638"/>
                        <a:ext cx="1525587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7"/>
          <p:cNvGraphicFramePr>
            <a:graphicFrameLocks noChangeAspect="1"/>
          </p:cNvGraphicFramePr>
          <p:nvPr/>
        </p:nvGraphicFramePr>
        <p:xfrm>
          <a:off x="1114425" y="2570163"/>
          <a:ext cx="20669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6" name="Ecuación" r:id="rId6" imgW="1257300" imgH="431800" progId="Equation.3">
                  <p:embed/>
                </p:oleObj>
              </mc:Choice>
              <mc:Fallback>
                <p:oleObj name="Ecuación" r:id="rId6" imgW="1257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2570163"/>
                        <a:ext cx="20669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8"/>
          <p:cNvGraphicFramePr>
            <a:graphicFrameLocks noChangeAspect="1"/>
          </p:cNvGraphicFramePr>
          <p:nvPr/>
        </p:nvGraphicFramePr>
        <p:xfrm>
          <a:off x="4138613" y="2303463"/>
          <a:ext cx="348615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7" name="Ecuación" r:id="rId8" imgW="2120900" imgH="419100" progId="Equation.3">
                  <p:embed/>
                </p:oleObj>
              </mc:Choice>
              <mc:Fallback>
                <p:oleObj name="Ecuación" r:id="rId8" imgW="2120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613" y="2303463"/>
                        <a:ext cx="3486150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9"/>
          <p:cNvGraphicFramePr>
            <a:graphicFrameLocks noChangeAspect="1"/>
          </p:cNvGraphicFramePr>
          <p:nvPr/>
        </p:nvGraphicFramePr>
        <p:xfrm>
          <a:off x="466725" y="3284538"/>
          <a:ext cx="30892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" name="Ecuación" r:id="rId10" imgW="1879600" imgH="495300" progId="Equation.3">
                  <p:embed/>
                </p:oleObj>
              </mc:Choice>
              <mc:Fallback>
                <p:oleObj name="Ecuación" r:id="rId10" imgW="187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3284538"/>
                        <a:ext cx="30892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10"/>
          <p:cNvGraphicFramePr>
            <a:graphicFrameLocks noChangeAspect="1"/>
          </p:cNvGraphicFramePr>
          <p:nvPr/>
        </p:nvGraphicFramePr>
        <p:xfrm>
          <a:off x="2976563" y="4083050"/>
          <a:ext cx="7715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9" name="Ecuación" r:id="rId12" imgW="469696" imgH="203112" progId="Equation.3">
                  <p:embed/>
                </p:oleObj>
              </mc:Choice>
              <mc:Fallback>
                <p:oleObj name="Ecuación" r:id="rId12" imgW="46969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4083050"/>
                        <a:ext cx="7715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11"/>
          <p:cNvGraphicFramePr>
            <a:graphicFrameLocks noChangeAspect="1"/>
          </p:cNvGraphicFramePr>
          <p:nvPr/>
        </p:nvGraphicFramePr>
        <p:xfrm>
          <a:off x="4310063" y="3916363"/>
          <a:ext cx="46545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0" name="Ecuación" r:id="rId14" imgW="2832100" imgH="444500" progId="Equation.3">
                  <p:embed/>
                </p:oleObj>
              </mc:Choice>
              <mc:Fallback>
                <p:oleObj name="Ecuación" r:id="rId14" imgW="2832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3" y="3916363"/>
                        <a:ext cx="46545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0" name="Rectangle 12"/>
          <p:cNvSpPr>
            <a:spLocks noChangeArrowheads="1"/>
          </p:cNvSpPr>
          <p:nvPr/>
        </p:nvSpPr>
        <p:spPr bwMode="auto">
          <a:xfrm>
            <a:off x="700088" y="4437063"/>
            <a:ext cx="15113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i) generate</a:t>
            </a:r>
            <a:endParaRPr lang="en-GB" altLang="en-US" sz="1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91" name="Rectangle 14"/>
          <p:cNvSpPr>
            <a:spLocks noChangeArrowheads="1"/>
          </p:cNvSpPr>
          <p:nvPr/>
        </p:nvSpPr>
        <p:spPr bwMode="auto">
          <a:xfrm>
            <a:off x="395288" y="4972050"/>
            <a:ext cx="243681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ii) multiply them</a:t>
            </a:r>
            <a:endParaRPr lang="en-GB" altLang="en-US" sz="1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92" name="Rectangle 15"/>
          <p:cNvSpPr>
            <a:spLocks noChangeArrowheads="1"/>
          </p:cNvSpPr>
          <p:nvPr/>
        </p:nvSpPr>
        <p:spPr bwMode="auto">
          <a:xfrm>
            <a:off x="500063" y="5842616"/>
            <a:ext cx="15128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dirty="0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iii) deliver</a:t>
            </a:r>
            <a:endParaRPr lang="en-GB" alt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828" name="Object 16"/>
          <p:cNvGraphicFramePr>
            <a:graphicFrameLocks noChangeAspect="1"/>
          </p:cNvGraphicFramePr>
          <p:nvPr/>
        </p:nvGraphicFramePr>
        <p:xfrm>
          <a:off x="2716213" y="5156200"/>
          <a:ext cx="12731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1" name="Ecuación" r:id="rId16" imgW="774364" imgH="228501" progId="Equation.3">
                  <p:embed/>
                </p:oleObj>
              </mc:Choice>
              <mc:Fallback>
                <p:oleObj name="Ecuación" r:id="rId16" imgW="774364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5156200"/>
                        <a:ext cx="12731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Object 17"/>
          <p:cNvGraphicFramePr>
            <a:graphicFrameLocks noChangeAspect="1"/>
          </p:cNvGraphicFramePr>
          <p:nvPr/>
        </p:nvGraphicFramePr>
        <p:xfrm>
          <a:off x="3027363" y="5572125"/>
          <a:ext cx="89693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2" name="Ecuación" r:id="rId18" imgW="545863" imgH="241195" progId="Equation.3">
                  <p:embed/>
                </p:oleObj>
              </mc:Choice>
              <mc:Fallback>
                <p:oleObj name="Ecuación" r:id="rId18" imgW="54586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5572125"/>
                        <a:ext cx="89693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5" name="Rectangle 18"/>
          <p:cNvSpPr>
            <a:spLocks noChangeArrowheads="1"/>
          </p:cNvSpPr>
          <p:nvPr/>
        </p:nvSpPr>
        <p:spPr bwMode="auto">
          <a:xfrm>
            <a:off x="895350" y="5434013"/>
            <a:ext cx="216058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and go to i) while</a:t>
            </a:r>
            <a:endParaRPr lang="en-GB" altLang="en-US" sz="1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83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464155"/>
              </p:ext>
            </p:extLst>
          </p:nvPr>
        </p:nvGraphicFramePr>
        <p:xfrm>
          <a:off x="1951038" y="6031528"/>
          <a:ext cx="20447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3" name="Ecuación" r:id="rId20" imgW="1244600" imgH="203200" progId="Equation.3">
                  <p:embed/>
                </p:oleObj>
              </mc:Choice>
              <mc:Fallback>
                <p:oleObj name="Ecuación" r:id="rId20" imgW="1244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038" y="6031528"/>
                        <a:ext cx="20447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2" name="AutoShape 20"/>
          <p:cNvSpPr>
            <a:spLocks noChangeArrowheads="1"/>
          </p:cNvSpPr>
          <p:nvPr/>
        </p:nvSpPr>
        <p:spPr bwMode="auto">
          <a:xfrm rot="10774698">
            <a:off x="512763" y="4581525"/>
            <a:ext cx="215900" cy="1328738"/>
          </a:xfrm>
          <a:prstGeom prst="curvedLeftArrow">
            <a:avLst>
              <a:gd name="adj1" fmla="val 123088"/>
              <a:gd name="adj2" fmla="val 246177"/>
              <a:gd name="adj3" fmla="val 33333"/>
            </a:avLst>
          </a:prstGeom>
          <a:solidFill>
            <a:srgbClr val="33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833" name="Object 22"/>
          <p:cNvGraphicFramePr>
            <a:graphicFrameLocks noChangeAspect="1"/>
          </p:cNvGraphicFramePr>
          <p:nvPr/>
        </p:nvGraphicFramePr>
        <p:xfrm>
          <a:off x="1498600" y="1555750"/>
          <a:ext cx="18494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4" name="Ecuación" r:id="rId22" imgW="1854200" imgH="406400" progId="Equation.3">
                  <p:embed/>
                </p:oleObj>
              </mc:Choice>
              <mc:Fallback>
                <p:oleObj name="Ecuación" r:id="rId22" imgW="18542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1555750"/>
                        <a:ext cx="184943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4" name="Object 23"/>
          <p:cNvGraphicFramePr>
            <a:graphicFrameLocks noChangeAspect="1"/>
          </p:cNvGraphicFramePr>
          <p:nvPr/>
        </p:nvGraphicFramePr>
        <p:xfrm>
          <a:off x="1133475" y="2276475"/>
          <a:ext cx="15652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5" name="Ecuación" r:id="rId24" imgW="952087" imgH="228501" progId="Equation.3">
                  <p:embed/>
                </p:oleObj>
              </mc:Choice>
              <mc:Fallback>
                <p:oleObj name="Ecuación" r:id="rId24" imgW="952087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2276475"/>
                        <a:ext cx="15652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0" name="AutoShape 24"/>
          <p:cNvSpPr>
            <a:spLocks/>
          </p:cNvSpPr>
          <p:nvPr/>
        </p:nvSpPr>
        <p:spPr bwMode="auto">
          <a:xfrm>
            <a:off x="3635375" y="2205038"/>
            <a:ext cx="144463" cy="935037"/>
          </a:xfrm>
          <a:prstGeom prst="rightBrace">
            <a:avLst>
              <a:gd name="adj1" fmla="val 53938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01" name="Rectangle 25"/>
          <p:cNvSpPr>
            <a:spLocks noChangeArrowheads="1"/>
          </p:cNvSpPr>
          <p:nvPr/>
        </p:nvSpPr>
        <p:spPr bwMode="auto">
          <a:xfrm>
            <a:off x="107950" y="1374775"/>
            <a:ext cx="143986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Example:</a:t>
            </a:r>
            <a:endParaRPr lang="en-GB" altLang="en-US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00597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79388" y="260350"/>
            <a:ext cx="49530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4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Generalization to </a:t>
            </a:r>
            <a:r>
              <a:rPr lang="en-GB" altLang="en-US" sz="2400" b="1">
                <a:solidFill>
                  <a:schemeClr val="hlink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n</a:t>
            </a:r>
            <a:r>
              <a:rPr lang="en-GB" altLang="en-US" sz="24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dimensions</a:t>
            </a:r>
            <a:endParaRPr lang="en-GB" altLang="en-US" sz="44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5784850" y="504825"/>
            <a:ext cx="2514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0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… trivial but …</a:t>
            </a:r>
            <a:endParaRPr lang="en-GB" altLang="en-US" sz="44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867" name="Object 4"/>
          <p:cNvGraphicFramePr>
            <a:graphicFrameLocks noChangeAspect="1"/>
          </p:cNvGraphicFramePr>
          <p:nvPr/>
        </p:nvGraphicFramePr>
        <p:xfrm>
          <a:off x="762000" y="1584325"/>
          <a:ext cx="8001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8" name="Ecuación" r:id="rId4" imgW="4279900" imgH="254000" progId="Equation.3">
                  <p:embed/>
                </p:oleObj>
              </mc:Choice>
              <mc:Fallback>
                <p:oleObj name="Ecuación" r:id="rId4" imgW="4279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84325"/>
                        <a:ext cx="80010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2209800" y="4110038"/>
            <a:ext cx="3276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869" name="Object 6"/>
          <p:cNvGraphicFramePr>
            <a:graphicFrameLocks noChangeAspect="1"/>
          </p:cNvGraphicFramePr>
          <p:nvPr/>
        </p:nvGraphicFramePr>
        <p:xfrm>
          <a:off x="768350" y="2743200"/>
          <a:ext cx="80248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9" name="Ecuación" r:id="rId6" imgW="4292600" imgH="254000" progId="Equation.3">
                  <p:embed/>
                </p:oleObj>
              </mc:Choice>
              <mc:Fallback>
                <p:oleObj name="Ecuación" r:id="rId6" imgW="42926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2743200"/>
                        <a:ext cx="802481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468313" y="5084763"/>
            <a:ext cx="2209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0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… but if not ...</a:t>
            </a:r>
            <a:endParaRPr lang="en-GB" altLang="en-US" sz="4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943350" y="222885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0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and</a:t>
            </a:r>
            <a:endParaRPr lang="en-GB" altLang="en-US" sz="44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7" name="Rectangle 10"/>
          <p:cNvSpPr>
            <a:spLocks noChangeArrowheads="1"/>
          </p:cNvSpPr>
          <p:nvPr/>
        </p:nvSpPr>
        <p:spPr bwMode="auto">
          <a:xfrm>
            <a:off x="2771775" y="5299075"/>
            <a:ext cx="61944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000" b="1">
                <a:solidFill>
                  <a:srgbClr val="0066FF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there are           ways to decompose the pdf and some are easier to sample than others</a:t>
            </a:r>
            <a:endParaRPr lang="en-GB" altLang="en-US" sz="4400" b="1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87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18752"/>
              </p:ext>
            </p:extLst>
          </p:nvPr>
        </p:nvGraphicFramePr>
        <p:xfrm>
          <a:off x="4326097" y="5181600"/>
          <a:ext cx="4064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0" name="Ecuación" r:id="rId8" imgW="292100" imgH="342900" progId="Equation.3">
                  <p:embed/>
                </p:oleObj>
              </mc:Choice>
              <mc:Fallback>
                <p:oleObj name="Ecuación" r:id="rId8" imgW="2921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6097" y="5181600"/>
                        <a:ext cx="4064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74" name="Group 13"/>
          <p:cNvGrpSpPr>
            <a:grpSpLocks/>
          </p:cNvGrpSpPr>
          <p:nvPr/>
        </p:nvGrpSpPr>
        <p:grpSpPr bwMode="auto">
          <a:xfrm>
            <a:off x="4772025" y="3429000"/>
            <a:ext cx="2895600" cy="1443038"/>
            <a:chOff x="1968" y="2359"/>
            <a:chExt cx="1824" cy="909"/>
          </a:xfrm>
        </p:grpSpPr>
        <p:graphicFrame>
          <p:nvGraphicFramePr>
            <p:cNvPr id="36877" name="Object 14"/>
            <p:cNvGraphicFramePr>
              <a:graphicFrameLocks noChangeAspect="1"/>
            </p:cNvGraphicFramePr>
            <p:nvPr/>
          </p:nvGraphicFramePr>
          <p:xfrm>
            <a:off x="1968" y="2784"/>
            <a:ext cx="1824" cy="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91" name="Ecuación" r:id="rId10" imgW="1637589" imgH="431613" progId="Equation.3">
                    <p:embed/>
                  </p:oleObj>
                </mc:Choice>
                <mc:Fallback>
                  <p:oleObj name="Ecuación" r:id="rId10" imgW="1637589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784"/>
                          <a:ext cx="1824" cy="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8" name="Object 15"/>
            <p:cNvGraphicFramePr>
              <a:graphicFrameLocks noChangeAspect="1"/>
            </p:cNvGraphicFramePr>
            <p:nvPr/>
          </p:nvGraphicFramePr>
          <p:xfrm>
            <a:off x="2003" y="2359"/>
            <a:ext cx="1776" cy="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92" name="Ecuación" r:id="rId12" imgW="1637589" imgH="431613" progId="Equation.3">
                    <p:embed/>
                  </p:oleObj>
                </mc:Choice>
                <mc:Fallback>
                  <p:oleObj name="Ecuación" r:id="rId12" imgW="1637589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3" y="2359"/>
                          <a:ext cx="1776" cy="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40" name="Rectangle 16"/>
          <p:cNvSpPr>
            <a:spLocks noChangeArrowheads="1"/>
          </p:cNvSpPr>
          <p:nvPr/>
        </p:nvSpPr>
        <p:spPr bwMode="auto">
          <a:xfrm>
            <a:off x="381000" y="3805238"/>
            <a:ext cx="35433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0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if         are independent</a:t>
            </a:r>
            <a:endParaRPr lang="en-GB" altLang="en-US" sz="4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876" name="Object 17"/>
          <p:cNvGraphicFramePr>
            <a:graphicFrameLocks noChangeAspect="1"/>
          </p:cNvGraphicFramePr>
          <p:nvPr/>
        </p:nvGraphicFramePr>
        <p:xfrm>
          <a:off x="1036638" y="3832225"/>
          <a:ext cx="52705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3" name="Ecuación" r:id="rId14" imgW="215806" imgH="228501" progId="Equation.3">
                  <p:embed/>
                </p:oleObj>
              </mc:Choice>
              <mc:Fallback>
                <p:oleObj name="Ecuación" r:id="rId14" imgW="21580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3832225"/>
                        <a:ext cx="52705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7123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val 35"/>
          <p:cNvSpPr>
            <a:spLocks noChangeArrowheads="1"/>
          </p:cNvSpPr>
          <p:nvPr/>
        </p:nvSpPr>
        <p:spPr bwMode="auto">
          <a:xfrm>
            <a:off x="2843213" y="1663701"/>
            <a:ext cx="909638" cy="592137"/>
          </a:xfrm>
          <a:prstGeom prst="ellipse">
            <a:avLst/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4000" b="1" baseline="3000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Oval 5"/>
          <p:cNvSpPr>
            <a:spLocks noChangeArrowheads="1"/>
          </p:cNvSpPr>
          <p:nvPr/>
        </p:nvSpPr>
        <p:spPr bwMode="auto">
          <a:xfrm>
            <a:off x="7623175" y="3609975"/>
            <a:ext cx="792163" cy="533400"/>
          </a:xfrm>
          <a:prstGeom prst="ellipse">
            <a:avLst/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Oval 6"/>
          <p:cNvSpPr>
            <a:spLocks noChangeArrowheads="1"/>
          </p:cNvSpPr>
          <p:nvPr/>
        </p:nvSpPr>
        <p:spPr bwMode="auto">
          <a:xfrm>
            <a:off x="6999288" y="1506538"/>
            <a:ext cx="1676400" cy="914400"/>
          </a:xfrm>
          <a:prstGeom prst="ellipse">
            <a:avLst/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4000" b="1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179388" y="295275"/>
            <a:ext cx="1676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4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Example:</a:t>
            </a:r>
            <a:r>
              <a:rPr lang="en-GB" altLang="en-US"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38917" name="Object 8"/>
          <p:cNvGraphicFramePr>
            <a:graphicFrameLocks noChangeAspect="1"/>
          </p:cNvGraphicFramePr>
          <p:nvPr/>
        </p:nvGraphicFramePr>
        <p:xfrm>
          <a:off x="2336800" y="425450"/>
          <a:ext cx="667226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7" name="Ecuación" r:id="rId4" imgW="3568700" imgH="381000" progId="Equation.3">
                  <p:embed/>
                </p:oleObj>
              </mc:Choice>
              <mc:Fallback>
                <p:oleObj name="Ecuación" r:id="rId4" imgW="35687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425450"/>
                        <a:ext cx="667226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296953"/>
              </p:ext>
            </p:extLst>
          </p:nvPr>
        </p:nvGraphicFramePr>
        <p:xfrm>
          <a:off x="522472" y="3455988"/>
          <a:ext cx="3351212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8" name="Ecuación" r:id="rId6" imgW="1955800" imgH="482600" progId="Equation.3">
                  <p:embed/>
                </p:oleObj>
              </mc:Choice>
              <mc:Fallback>
                <p:oleObj name="Ecuación" r:id="rId6" imgW="1955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72" y="3455988"/>
                        <a:ext cx="3351212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Object 10"/>
          <p:cNvGraphicFramePr>
            <a:graphicFrameLocks noChangeAspect="1"/>
          </p:cNvGraphicFramePr>
          <p:nvPr/>
        </p:nvGraphicFramePr>
        <p:xfrm>
          <a:off x="4708525" y="1549400"/>
          <a:ext cx="3800475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9" name="Ecuación" r:id="rId8" imgW="2273300" imgH="482600" progId="Equation.3">
                  <p:embed/>
                </p:oleObj>
              </mc:Choice>
              <mc:Fallback>
                <p:oleObj name="Ecuación" r:id="rId8" imgW="2273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5" y="1549400"/>
                        <a:ext cx="3800475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11"/>
          <p:cNvGraphicFramePr>
            <a:graphicFrameLocks noChangeAspect="1"/>
          </p:cNvGraphicFramePr>
          <p:nvPr/>
        </p:nvGraphicFramePr>
        <p:xfrm>
          <a:off x="2846388" y="2543175"/>
          <a:ext cx="2589212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0" name="Ecuación" r:id="rId10" imgW="1384300" imgH="241300" progId="Equation.3">
                  <p:embed/>
                </p:oleObj>
              </mc:Choice>
              <mc:Fallback>
                <p:oleObj name="Ecuación" r:id="rId10" imgW="1384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388" y="2543175"/>
                        <a:ext cx="2589212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Rectangle 13"/>
          <p:cNvSpPr>
            <a:spLocks noChangeArrowheads="1"/>
          </p:cNvSpPr>
          <p:nvPr/>
        </p:nvSpPr>
        <p:spPr bwMode="auto">
          <a:xfrm>
            <a:off x="5853113" y="2420938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>
                <a:solidFill>
                  <a:srgbClr val="FF33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not</a:t>
            </a:r>
            <a:r>
              <a:rPr lang="en-GB" altLang="en-US" sz="2000" b="1">
                <a:solidFill>
                  <a:srgbClr val="FF99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n-GB" altLang="en-US" sz="20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independent</a:t>
            </a:r>
            <a:r>
              <a:rPr lang="en-GB" altLang="en-US" sz="4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587" name="Rectangle 16"/>
          <p:cNvSpPr>
            <a:spLocks noChangeArrowheads="1"/>
          </p:cNvSpPr>
          <p:nvPr/>
        </p:nvSpPr>
        <p:spPr bwMode="auto">
          <a:xfrm>
            <a:off x="323850" y="2967038"/>
            <a:ext cx="28082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b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Conditional Densities:</a:t>
            </a:r>
            <a:r>
              <a:rPr lang="en-GB" altLang="en-US" sz="4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588" name="Rectangle 17"/>
          <p:cNvSpPr>
            <a:spLocks noChangeArrowheads="1"/>
          </p:cNvSpPr>
          <p:nvPr/>
        </p:nvSpPr>
        <p:spPr bwMode="auto">
          <a:xfrm>
            <a:off x="173038" y="1095375"/>
            <a:ext cx="26701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b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Marginal Densities:</a:t>
            </a:r>
            <a:r>
              <a:rPr lang="en-GB" altLang="en-US" sz="44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38924" name="Object 18"/>
          <p:cNvGraphicFramePr>
            <a:graphicFrameLocks noChangeAspect="1"/>
          </p:cNvGraphicFramePr>
          <p:nvPr/>
        </p:nvGraphicFramePr>
        <p:xfrm>
          <a:off x="1347788" y="4662488"/>
          <a:ext cx="299561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1" name="Ecuación" r:id="rId12" imgW="1981200" imgH="609600" progId="Equation.3">
                  <p:embed/>
                </p:oleObj>
              </mc:Choice>
              <mc:Fallback>
                <p:oleObj name="Ecuación" r:id="rId12" imgW="19812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4662488"/>
                        <a:ext cx="2995612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5" name="Object 19"/>
          <p:cNvGraphicFramePr>
            <a:graphicFrameLocks noChangeAspect="1"/>
          </p:cNvGraphicFramePr>
          <p:nvPr/>
        </p:nvGraphicFramePr>
        <p:xfrm>
          <a:off x="555625" y="5499100"/>
          <a:ext cx="24257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2" name="Ecuación" r:id="rId14" imgW="1536700" imgH="381000" progId="Equation.3">
                  <p:embed/>
                </p:oleObj>
              </mc:Choice>
              <mc:Fallback>
                <p:oleObj name="Ecuación" r:id="rId14" imgW="15367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5499100"/>
                        <a:ext cx="24257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6" name="AutoShape 21"/>
          <p:cNvSpPr>
            <a:spLocks noChangeArrowheads="1"/>
          </p:cNvSpPr>
          <p:nvPr/>
        </p:nvSpPr>
        <p:spPr bwMode="auto">
          <a:xfrm rot="-600410">
            <a:off x="8591550" y="2390775"/>
            <a:ext cx="444500" cy="1614488"/>
          </a:xfrm>
          <a:prstGeom prst="curvedLeftArrow">
            <a:avLst>
              <a:gd name="adj1" fmla="val 72643"/>
              <a:gd name="adj2" fmla="val 145286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92" name="AutoShape 22"/>
          <p:cNvSpPr>
            <a:spLocks noChangeArrowheads="1"/>
          </p:cNvSpPr>
          <p:nvPr/>
        </p:nvSpPr>
        <p:spPr bwMode="auto">
          <a:xfrm>
            <a:off x="2960688" y="6127750"/>
            <a:ext cx="990600" cy="457200"/>
          </a:xfrm>
          <a:prstGeom prst="roundRect">
            <a:avLst>
              <a:gd name="adj" fmla="val 16667"/>
            </a:avLst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93" name="Rectangle 23"/>
          <p:cNvSpPr>
            <a:spLocks noChangeArrowheads="1"/>
          </p:cNvSpPr>
          <p:nvPr/>
        </p:nvSpPr>
        <p:spPr bwMode="auto">
          <a:xfrm>
            <a:off x="2819400" y="6064250"/>
            <a:ext cx="1219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0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easy</a:t>
            </a:r>
            <a:endParaRPr lang="en-GB" altLang="en-US" sz="44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94" name="AutoShape 24"/>
          <p:cNvSpPr>
            <a:spLocks noChangeArrowheads="1"/>
          </p:cNvSpPr>
          <p:nvPr/>
        </p:nvSpPr>
        <p:spPr bwMode="auto">
          <a:xfrm>
            <a:off x="7053263" y="4500563"/>
            <a:ext cx="1119187" cy="457200"/>
          </a:xfrm>
          <a:prstGeom prst="roundRect">
            <a:avLst>
              <a:gd name="adj" fmla="val 16667"/>
            </a:avLst>
          </a:prstGeom>
          <a:solidFill>
            <a:srgbClr val="66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95" name="Rectangle 25"/>
          <p:cNvSpPr>
            <a:spLocks noChangeArrowheads="1"/>
          </p:cNvSpPr>
          <p:nvPr/>
        </p:nvSpPr>
        <p:spPr bwMode="auto">
          <a:xfrm>
            <a:off x="7034213" y="4292600"/>
            <a:ext cx="106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dificult</a:t>
            </a:r>
            <a:r>
              <a:rPr lang="en-GB" altLang="en-US" sz="4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38931" name="Object 26"/>
          <p:cNvGraphicFramePr>
            <a:graphicFrameLocks noChangeAspect="1"/>
          </p:cNvGraphicFramePr>
          <p:nvPr/>
        </p:nvGraphicFramePr>
        <p:xfrm>
          <a:off x="609600" y="4408488"/>
          <a:ext cx="11017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3" name="Ecuación" r:id="rId16" imgW="698197" imgH="253890" progId="Equation.3">
                  <p:embed/>
                </p:oleObj>
              </mc:Choice>
              <mc:Fallback>
                <p:oleObj name="Ecuación" r:id="rId16" imgW="69819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08488"/>
                        <a:ext cx="110172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931141"/>
              </p:ext>
            </p:extLst>
          </p:nvPr>
        </p:nvGraphicFramePr>
        <p:xfrm>
          <a:off x="842963" y="1742893"/>
          <a:ext cx="2779713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4" name="Ecuación" r:id="rId18" imgW="1485900" imgH="241300" progId="Equation.3">
                  <p:embed/>
                </p:oleObj>
              </mc:Choice>
              <mc:Fallback>
                <p:oleObj name="Ecuación" r:id="rId18" imgW="1485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1742893"/>
                        <a:ext cx="2779713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8" name="AutoShape 28"/>
          <p:cNvSpPr>
            <a:spLocks noChangeArrowheads="1"/>
          </p:cNvSpPr>
          <p:nvPr/>
        </p:nvSpPr>
        <p:spPr bwMode="auto">
          <a:xfrm>
            <a:off x="533400" y="3474855"/>
            <a:ext cx="2819400" cy="81615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99" name="Line 32"/>
          <p:cNvSpPr>
            <a:spLocks noChangeShapeType="1"/>
          </p:cNvSpPr>
          <p:nvPr/>
        </p:nvSpPr>
        <p:spPr bwMode="auto">
          <a:xfrm>
            <a:off x="5580063" y="2801938"/>
            <a:ext cx="5762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8935" name="Object 33"/>
          <p:cNvGraphicFramePr>
            <a:graphicFrameLocks noChangeAspect="1"/>
          </p:cNvGraphicFramePr>
          <p:nvPr/>
        </p:nvGraphicFramePr>
        <p:xfrm>
          <a:off x="5619750" y="3640138"/>
          <a:ext cx="27320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5" name="Ecuación" r:id="rId20" imgW="1460500" imgH="228600" progId="Equation.3">
                  <p:embed/>
                </p:oleObj>
              </mc:Choice>
              <mc:Fallback>
                <p:oleObj name="Ecuación" r:id="rId20" imgW="146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3640138"/>
                        <a:ext cx="273208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1" name="AutoShape 34"/>
          <p:cNvSpPr>
            <a:spLocks noChangeArrowheads="1"/>
          </p:cNvSpPr>
          <p:nvPr/>
        </p:nvSpPr>
        <p:spPr bwMode="auto">
          <a:xfrm>
            <a:off x="5640388" y="3540630"/>
            <a:ext cx="2868612" cy="64928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02" name="Line 36"/>
          <p:cNvSpPr>
            <a:spLocks noChangeShapeType="1"/>
          </p:cNvSpPr>
          <p:nvPr/>
        </p:nvSpPr>
        <p:spPr bwMode="auto">
          <a:xfrm>
            <a:off x="4859338" y="3357563"/>
            <a:ext cx="0" cy="2519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50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52400" y="304800"/>
            <a:ext cx="2286000" cy="685800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400" b="1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Properties:</a:t>
            </a:r>
            <a:r>
              <a:rPr lang="en-GB" altLang="en-US" sz="4400" b="1" dirty="0">
                <a:solidFill>
                  <a:schemeClr val="tx2"/>
                </a:solidFill>
                <a:latin typeface="+mn-lt"/>
              </a:rPr>
              <a:t> </a:t>
            </a:r>
          </a:p>
        </p:txBody>
      </p:sp>
      <p:graphicFrame>
        <p:nvGraphicFramePr>
          <p:cNvPr id="4096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021547"/>
              </p:ext>
            </p:extLst>
          </p:nvPr>
        </p:nvGraphicFramePr>
        <p:xfrm>
          <a:off x="990599" y="1368425"/>
          <a:ext cx="6821489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4" name="Documento" r:id="rId4" imgW="11239500" imgH="1016000" progId="Word.Document.8">
                  <p:embed/>
                </p:oleObj>
              </mc:Choice>
              <mc:Fallback>
                <p:oleObj name="Documento" r:id="rId4" imgW="11239500" imgH="1016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99" y="1368425"/>
                        <a:ext cx="6821489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141752"/>
              </p:ext>
            </p:extLst>
          </p:nvPr>
        </p:nvGraphicFramePr>
        <p:xfrm>
          <a:off x="1038224" y="4381500"/>
          <a:ext cx="6773864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5" name="Documento" r:id="rId6" imgW="11239500" imgH="1016000" progId="Word.Document.8">
                  <p:embed/>
                </p:oleObj>
              </mc:Choice>
              <mc:Fallback>
                <p:oleObj name="Documento" r:id="rId6" imgW="11239500" imgH="1016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4" y="4381500"/>
                        <a:ext cx="6773864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774117"/>
              </p:ext>
            </p:extLst>
          </p:nvPr>
        </p:nvGraphicFramePr>
        <p:xfrm>
          <a:off x="1022349" y="2851150"/>
          <a:ext cx="6429376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6" name="Documento" r:id="rId8" imgW="11239500" imgH="1016000" progId="Word.Document.8">
                  <p:embed/>
                </p:oleObj>
              </mc:Choice>
              <mc:Fallback>
                <p:oleObj name="Documento" r:id="rId8" imgW="11239500" imgH="1016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49" y="2851150"/>
                        <a:ext cx="6429376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1409700" y="1314450"/>
            <a:ext cx="6042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dirty="0">
                <a:solidFill>
                  <a:srgbClr val="0033CC"/>
                </a:solidFill>
                <a:latin typeface="+mn-lt"/>
                <a:ea typeface="Times New Roman" charset="0"/>
                <a:cs typeface="Times New Roman" charset="0"/>
              </a:rPr>
              <a:t>Direct and efficient in the sense that</a:t>
            </a:r>
            <a:r>
              <a:rPr lang="en-GB" altLang="en-US" sz="4400" b="1" dirty="0">
                <a:solidFill>
                  <a:srgbClr val="0033CC"/>
                </a:solidFill>
                <a:latin typeface="+mn-lt"/>
              </a:rPr>
              <a:t> 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1498600" y="2816225"/>
            <a:ext cx="6169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>
                <a:solidFill>
                  <a:srgbClr val="0033CC"/>
                </a:solidFill>
                <a:latin typeface="+mn-lt"/>
                <a:ea typeface="Times New Roman" charset="0"/>
                <a:cs typeface="Times New Roman" charset="0"/>
              </a:rPr>
              <a:t>Useful for many distributions of interest</a:t>
            </a:r>
            <a:r>
              <a:rPr lang="en-GB" altLang="en-US" sz="4400" b="1">
                <a:solidFill>
                  <a:srgbClr val="0033CC"/>
                </a:solidFill>
                <a:latin typeface="+mn-lt"/>
              </a:rPr>
              <a:t> </a:t>
            </a:r>
          </a:p>
        </p:txBody>
      </p:sp>
      <p:graphicFrame>
        <p:nvGraphicFramePr>
          <p:cNvPr id="4096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063625"/>
              </p:ext>
            </p:extLst>
          </p:nvPr>
        </p:nvGraphicFramePr>
        <p:xfrm>
          <a:off x="2603500" y="2066925"/>
          <a:ext cx="19812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7" name="Ecuación" r:id="rId10" imgW="952087" imgH="253890" progId="Equation.3">
                  <p:embed/>
                </p:oleObj>
              </mc:Choice>
              <mc:Fallback>
                <p:oleObj name="Ecuación" r:id="rId10" imgW="95208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0" y="2066925"/>
                        <a:ext cx="19812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436374"/>
              </p:ext>
            </p:extLst>
          </p:nvPr>
        </p:nvGraphicFramePr>
        <p:xfrm>
          <a:off x="6245225" y="2063750"/>
          <a:ext cx="15240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8" name="Ecuación" r:id="rId12" imgW="710891" imgH="253890" progId="Equation.3">
                  <p:embed/>
                </p:oleObj>
              </mc:Choice>
              <mc:Fallback>
                <p:oleObj name="Ecuación" r:id="rId12" imgW="710891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225" y="2063750"/>
                        <a:ext cx="152400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2000250" y="1866900"/>
            <a:ext cx="60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>
                <a:solidFill>
                  <a:srgbClr val="0033CC"/>
                </a:solidFill>
                <a:latin typeface="+mn-lt"/>
                <a:ea typeface="Times New Roman" charset="0"/>
                <a:cs typeface="Times New Roman" charset="0"/>
              </a:rPr>
              <a:t>one</a:t>
            </a:r>
            <a:r>
              <a:rPr lang="en-GB" altLang="en-US" sz="4400" b="1">
                <a:solidFill>
                  <a:srgbClr val="0033CC"/>
                </a:solidFill>
                <a:latin typeface="+mn-lt"/>
              </a:rPr>
              <a:t> 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5492750" y="1876425"/>
            <a:ext cx="60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>
                <a:solidFill>
                  <a:srgbClr val="0033CC"/>
                </a:solidFill>
                <a:latin typeface="+mn-lt"/>
                <a:ea typeface="Times New Roman" charset="0"/>
                <a:cs typeface="Times New Roman" charset="0"/>
              </a:rPr>
              <a:t>one</a:t>
            </a:r>
            <a:r>
              <a:rPr lang="en-GB" altLang="en-US" sz="4400" b="1">
                <a:solidFill>
                  <a:srgbClr val="0033CC"/>
                </a:solidFill>
                <a:latin typeface="+mn-lt"/>
              </a:rPr>
              <a:t> </a:t>
            </a:r>
          </a:p>
        </p:txBody>
      </p:sp>
      <p:sp>
        <p:nvSpPr>
          <p:cNvPr id="26636" name="AutoShape 12"/>
          <p:cNvSpPr>
            <a:spLocks noChangeArrowheads="1"/>
          </p:cNvSpPr>
          <p:nvPr/>
        </p:nvSpPr>
        <p:spPr bwMode="auto">
          <a:xfrm>
            <a:off x="4724400" y="2220913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+mn-lt"/>
            </a:endParaRP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1879600" y="3387725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b="1">
                <a:latin typeface="+mn-lt"/>
                <a:ea typeface="Times New Roman" charset="0"/>
                <a:cs typeface="Times New Roman" charset="0"/>
              </a:rPr>
              <a:t>(Exponential, Cauchy, Weibull, Logistic,…)</a:t>
            </a:r>
            <a:r>
              <a:rPr lang="en-GB" altLang="en-US" sz="4400" b="1">
                <a:solidFill>
                  <a:schemeClr val="tx2"/>
                </a:solidFill>
                <a:latin typeface="+mn-lt"/>
              </a:rPr>
              <a:t> </a:t>
            </a:r>
          </a:p>
        </p:txBody>
      </p:sp>
      <p:graphicFrame>
        <p:nvGraphicFramePr>
          <p:cNvPr id="4097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862488"/>
              </p:ext>
            </p:extLst>
          </p:nvPr>
        </p:nvGraphicFramePr>
        <p:xfrm>
          <a:off x="4152900" y="4525963"/>
          <a:ext cx="1055688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9" name="Ecuación" r:id="rId14" imgW="1016000" imgH="495300" progId="Equation.3">
                  <p:embed/>
                </p:oleObj>
              </mc:Choice>
              <mc:Fallback>
                <p:oleObj name="Ecuación" r:id="rId14" imgW="10160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4525963"/>
                        <a:ext cx="1055688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9" name="Rectangle 16"/>
          <p:cNvSpPr>
            <a:spLocks noChangeArrowheads="1"/>
          </p:cNvSpPr>
          <p:nvPr/>
        </p:nvSpPr>
        <p:spPr bwMode="auto">
          <a:xfrm>
            <a:off x="1619250" y="4325938"/>
            <a:ext cx="619283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dirty="0">
                <a:solidFill>
                  <a:srgbClr val="0033CC"/>
                </a:solidFill>
                <a:latin typeface="+mn-lt"/>
                <a:ea typeface="Times New Roman" charset="0"/>
                <a:cs typeface="Times New Roman" charset="0"/>
              </a:rPr>
              <a:t>…but in general,                    difficult to invert</a:t>
            </a:r>
            <a:r>
              <a:rPr lang="en-GB" altLang="en-US" sz="4400" b="1" dirty="0">
                <a:solidFill>
                  <a:srgbClr val="0033CC"/>
                </a:solidFill>
                <a:latin typeface="+mn-lt"/>
              </a:rPr>
              <a:t> </a:t>
            </a:r>
          </a:p>
        </p:txBody>
      </p:sp>
      <p:sp>
        <p:nvSpPr>
          <p:cNvPr id="26640" name="Rectangle 17"/>
          <p:cNvSpPr>
            <a:spLocks noChangeArrowheads="1"/>
          </p:cNvSpPr>
          <p:nvPr/>
        </p:nvSpPr>
        <p:spPr bwMode="auto">
          <a:xfrm>
            <a:off x="1752600" y="4953000"/>
            <a:ext cx="47466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 dirty="0">
                <a:latin typeface="+mn-lt"/>
                <a:ea typeface="Times New Roman" charset="0"/>
                <a:cs typeface="Times New Roman" charset="0"/>
              </a:rPr>
              <a:t>numeric approximations are slow,…</a:t>
            </a:r>
            <a:r>
              <a:rPr lang="en-GB" altLang="en-US" sz="4400" b="1" dirty="0">
                <a:solidFill>
                  <a:schemeClr val="tx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120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val 97"/>
          <p:cNvSpPr>
            <a:spLocks noChangeArrowheads="1"/>
          </p:cNvSpPr>
          <p:nvPr/>
        </p:nvSpPr>
        <p:spPr bwMode="auto">
          <a:xfrm>
            <a:off x="455613" y="3656013"/>
            <a:ext cx="311150" cy="3492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5" name="Oval 96"/>
          <p:cNvSpPr>
            <a:spLocks noChangeArrowheads="1"/>
          </p:cNvSpPr>
          <p:nvPr/>
        </p:nvSpPr>
        <p:spPr bwMode="auto">
          <a:xfrm>
            <a:off x="384175" y="2038350"/>
            <a:ext cx="311150" cy="3492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6" name="Rectangle 33"/>
          <p:cNvSpPr>
            <a:spLocks noChangeArrowheads="1"/>
          </p:cNvSpPr>
          <p:nvPr/>
        </p:nvSpPr>
        <p:spPr bwMode="auto">
          <a:xfrm>
            <a:off x="-14288" y="-15875"/>
            <a:ext cx="6891338" cy="8636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200" b="1">
                <a:solidFill>
                  <a:srgbClr val="0000FF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Method 2:</a:t>
            </a:r>
            <a:r>
              <a:rPr lang="en-GB" altLang="en-US" sz="32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Acceptance-Rejection</a:t>
            </a:r>
            <a:r>
              <a:rPr lang="en-GB" altLang="en-US" sz="3200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n-GB" altLang="en-US"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677" name="Rectangle 37"/>
          <p:cNvSpPr>
            <a:spLocks noChangeArrowheads="1"/>
          </p:cNvSpPr>
          <p:nvPr/>
        </p:nvSpPr>
        <p:spPr bwMode="auto">
          <a:xfrm>
            <a:off x="7019925" y="115888"/>
            <a:ext cx="2082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“Hit-Miss”</a:t>
            </a:r>
            <a:br>
              <a:rPr lang="en-GB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</a:br>
            <a:r>
              <a:rPr lang="en-GB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J. Von Neuman, 1951</a:t>
            </a:r>
            <a:endParaRPr lang="en-GB" altLang="en-US" sz="16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013" name="Object 38"/>
          <p:cNvGraphicFramePr>
            <a:graphicFrameLocks noChangeAspect="1"/>
          </p:cNvGraphicFramePr>
          <p:nvPr/>
        </p:nvGraphicFramePr>
        <p:xfrm>
          <a:off x="4505325" y="4510088"/>
          <a:ext cx="402748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43" name="Ecuación" r:id="rId4" imgW="1892300" imgH="419100" progId="Equation.3">
                  <p:embed/>
                </p:oleObj>
              </mc:Choice>
              <mc:Fallback>
                <p:oleObj name="Ecuación" r:id="rId4" imgW="1892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325" y="4510088"/>
                        <a:ext cx="4027488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39"/>
          <p:cNvGraphicFramePr>
            <a:graphicFrameLocks noChangeAspect="1"/>
          </p:cNvGraphicFramePr>
          <p:nvPr/>
        </p:nvGraphicFramePr>
        <p:xfrm>
          <a:off x="5937250" y="3667125"/>
          <a:ext cx="17208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44" name="Ecuación" r:id="rId6" imgW="774364" imgH="215806" progId="Equation.3">
                  <p:embed/>
                </p:oleObj>
              </mc:Choice>
              <mc:Fallback>
                <p:oleObj name="Ecuación" r:id="rId6" imgW="774364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0" y="3667125"/>
                        <a:ext cx="172085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0" name="Rectangle 40"/>
          <p:cNvSpPr>
            <a:spLocks noChangeArrowheads="1"/>
          </p:cNvSpPr>
          <p:nvPr/>
        </p:nvSpPr>
        <p:spPr bwMode="auto">
          <a:xfrm>
            <a:off x="-46038" y="3573463"/>
            <a:ext cx="6273801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2) Consider a two-dimensional random quantity</a:t>
            </a:r>
            <a:endParaRPr lang="en-GB" altLang="en-US" sz="18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81" name="Rectangle 41"/>
          <p:cNvSpPr>
            <a:spLocks noChangeArrowheads="1"/>
          </p:cNvSpPr>
          <p:nvPr/>
        </p:nvSpPr>
        <p:spPr bwMode="auto">
          <a:xfrm>
            <a:off x="1154113" y="4038600"/>
            <a:ext cx="42814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uniformly distributed in the domain</a:t>
            </a:r>
            <a:endParaRPr lang="en-GB" altLang="en-US" sz="18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017" name="Object 42"/>
          <p:cNvGraphicFramePr>
            <a:graphicFrameLocks noChangeAspect="1"/>
          </p:cNvGraphicFramePr>
          <p:nvPr/>
        </p:nvGraphicFramePr>
        <p:xfrm>
          <a:off x="5395913" y="4137025"/>
          <a:ext cx="220027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45" name="Ecuación" r:id="rId8" imgW="1091726" imgH="215806" progId="Equation.3">
                  <p:embed/>
                </p:oleObj>
              </mc:Choice>
              <mc:Fallback>
                <p:oleObj name="Ecuación" r:id="rId8" imgW="109172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913" y="4137025"/>
                        <a:ext cx="220027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3" name="Rectangle 43"/>
          <p:cNvSpPr>
            <a:spLocks noChangeArrowheads="1"/>
          </p:cNvSpPr>
          <p:nvPr/>
        </p:nvSpPr>
        <p:spPr bwMode="auto">
          <a:xfrm>
            <a:off x="7740650" y="4016375"/>
            <a:ext cx="1433513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; that is:</a:t>
            </a:r>
            <a:endParaRPr lang="en-GB" altLang="en-US" sz="18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019" name="Group 50"/>
          <p:cNvGrpSpPr>
            <a:grpSpLocks noChangeAspect="1"/>
          </p:cNvGrpSpPr>
          <p:nvPr/>
        </p:nvGrpSpPr>
        <p:grpSpPr bwMode="auto">
          <a:xfrm>
            <a:off x="107950" y="4292600"/>
            <a:ext cx="4175125" cy="2520950"/>
            <a:chOff x="56" y="845"/>
            <a:chExt cx="5047" cy="3047"/>
          </a:xfrm>
        </p:grpSpPr>
        <p:sp>
          <p:nvSpPr>
            <p:cNvPr id="29726" name="Rectangle 51"/>
            <p:cNvSpPr>
              <a:spLocks noChangeAspect="1" noChangeArrowheads="1"/>
            </p:cNvSpPr>
            <p:nvPr/>
          </p:nvSpPr>
          <p:spPr bwMode="auto">
            <a:xfrm>
              <a:off x="1701" y="1570"/>
              <a:ext cx="3084" cy="2042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49001"/>
                  </a:schemeClr>
                </a:gs>
                <a:gs pos="100000">
                  <a:srgbClr val="D4EBED"/>
                </a:gs>
              </a:gsLst>
              <a:lin ang="5400000" scaled="1"/>
            </a:gra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38" name="Freeform 52"/>
            <p:cNvSpPr>
              <a:spLocks noChangeAspect="1"/>
            </p:cNvSpPr>
            <p:nvPr/>
          </p:nvSpPr>
          <p:spPr bwMode="auto">
            <a:xfrm>
              <a:off x="2200" y="1919"/>
              <a:ext cx="2222" cy="1693"/>
            </a:xfrm>
            <a:custGeom>
              <a:avLst/>
              <a:gdLst>
                <a:gd name="T0" fmla="*/ 0 w 2222"/>
                <a:gd name="T1" fmla="*/ 1693 h 1693"/>
                <a:gd name="T2" fmla="*/ 90 w 2222"/>
                <a:gd name="T3" fmla="*/ 1104 h 1693"/>
                <a:gd name="T4" fmla="*/ 226 w 2222"/>
                <a:gd name="T5" fmla="*/ 469 h 1693"/>
                <a:gd name="T6" fmla="*/ 453 w 2222"/>
                <a:gd name="T7" fmla="*/ 60 h 1693"/>
                <a:gd name="T8" fmla="*/ 771 w 2222"/>
                <a:gd name="T9" fmla="*/ 106 h 1693"/>
                <a:gd name="T10" fmla="*/ 1134 w 2222"/>
                <a:gd name="T11" fmla="*/ 423 h 1693"/>
                <a:gd name="T12" fmla="*/ 1587 w 2222"/>
                <a:gd name="T13" fmla="*/ 922 h 1693"/>
                <a:gd name="T14" fmla="*/ 1995 w 2222"/>
                <a:gd name="T15" fmla="*/ 1421 h 1693"/>
                <a:gd name="T16" fmla="*/ 2222 w 2222"/>
                <a:gd name="T17" fmla="*/ 1693 h 16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22" h="1693">
                  <a:moveTo>
                    <a:pt x="0" y="1693"/>
                  </a:moveTo>
                  <a:cubicBezTo>
                    <a:pt x="26" y="1500"/>
                    <a:pt x="52" y="1308"/>
                    <a:pt x="90" y="1104"/>
                  </a:cubicBezTo>
                  <a:cubicBezTo>
                    <a:pt x="128" y="900"/>
                    <a:pt x="166" y="643"/>
                    <a:pt x="226" y="469"/>
                  </a:cubicBezTo>
                  <a:cubicBezTo>
                    <a:pt x="286" y="295"/>
                    <a:pt x="362" y="120"/>
                    <a:pt x="453" y="60"/>
                  </a:cubicBezTo>
                  <a:cubicBezTo>
                    <a:pt x="544" y="0"/>
                    <a:pt x="657" y="45"/>
                    <a:pt x="771" y="106"/>
                  </a:cubicBezTo>
                  <a:cubicBezTo>
                    <a:pt x="885" y="167"/>
                    <a:pt x="998" y="287"/>
                    <a:pt x="1134" y="423"/>
                  </a:cubicBezTo>
                  <a:cubicBezTo>
                    <a:pt x="1270" y="559"/>
                    <a:pt x="1443" y="756"/>
                    <a:pt x="1587" y="922"/>
                  </a:cubicBezTo>
                  <a:cubicBezTo>
                    <a:pt x="1731" y="1088"/>
                    <a:pt x="1889" y="1293"/>
                    <a:pt x="1995" y="1421"/>
                  </a:cubicBezTo>
                  <a:cubicBezTo>
                    <a:pt x="2101" y="1549"/>
                    <a:pt x="2161" y="1621"/>
                    <a:pt x="2222" y="169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04" name="Line 53"/>
            <p:cNvSpPr>
              <a:spLocks noChangeAspect="1" noChangeShapeType="1"/>
            </p:cNvSpPr>
            <p:nvPr/>
          </p:nvSpPr>
          <p:spPr bwMode="auto">
            <a:xfrm>
              <a:off x="1202" y="3612"/>
              <a:ext cx="39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05" name="Line 54"/>
            <p:cNvSpPr>
              <a:spLocks noChangeAspect="1" noChangeShapeType="1"/>
            </p:cNvSpPr>
            <p:nvPr/>
          </p:nvSpPr>
          <p:spPr bwMode="auto">
            <a:xfrm flipV="1">
              <a:off x="1202" y="845"/>
              <a:ext cx="0" cy="27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43041" name="Object 55"/>
            <p:cNvGraphicFramePr>
              <a:graphicFrameLocks noChangeAspect="1"/>
            </p:cNvGraphicFramePr>
            <p:nvPr/>
          </p:nvGraphicFramePr>
          <p:xfrm>
            <a:off x="56" y="1842"/>
            <a:ext cx="114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46" name="Ecuación" r:id="rId10" imgW="863225" imgH="215806" progId="Equation.3">
                    <p:embed/>
                  </p:oleObj>
                </mc:Choice>
                <mc:Fallback>
                  <p:oleObj name="Ecuación" r:id="rId10" imgW="86322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" y="1842"/>
                          <a:ext cx="114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42" name="Object 56"/>
            <p:cNvGraphicFramePr>
              <a:graphicFrameLocks noChangeAspect="1"/>
            </p:cNvGraphicFramePr>
            <p:nvPr/>
          </p:nvGraphicFramePr>
          <p:xfrm>
            <a:off x="2841" y="2470"/>
            <a:ext cx="674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47" name="Ecuación" r:id="rId12" imgW="507780" imgH="203112" progId="Equation.3">
                    <p:embed/>
                  </p:oleObj>
                </mc:Choice>
                <mc:Fallback>
                  <p:oleObj name="Ecuación" r:id="rId12" imgW="507780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1" y="2470"/>
                          <a:ext cx="674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8" name="Line 57"/>
            <p:cNvSpPr>
              <a:spLocks noChangeAspect="1" noChangeShapeType="1"/>
            </p:cNvSpPr>
            <p:nvPr/>
          </p:nvSpPr>
          <p:spPr bwMode="auto">
            <a:xfrm>
              <a:off x="1202" y="1962"/>
              <a:ext cx="149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43044" name="Object 58"/>
            <p:cNvGraphicFramePr>
              <a:graphicFrameLocks noChangeAspect="1"/>
            </p:cNvGraphicFramePr>
            <p:nvPr/>
          </p:nvGraphicFramePr>
          <p:xfrm>
            <a:off x="2109" y="3664"/>
            <a:ext cx="183" cy="1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48" name="Ecuación" r:id="rId14" imgW="126835" imgH="139518" progId="Equation.3">
                    <p:embed/>
                  </p:oleObj>
                </mc:Choice>
                <mc:Fallback>
                  <p:oleObj name="Ecuación" r:id="rId14" imgW="126835" imgH="1395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3664"/>
                          <a:ext cx="183" cy="1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45" name="Object 59"/>
            <p:cNvGraphicFramePr>
              <a:graphicFrameLocks noChangeAspect="1"/>
            </p:cNvGraphicFramePr>
            <p:nvPr/>
          </p:nvGraphicFramePr>
          <p:xfrm>
            <a:off x="4332" y="3640"/>
            <a:ext cx="183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49" name="Ecuación" r:id="rId16" imgW="126725" imgH="177415" progId="Equation.3">
                    <p:embed/>
                  </p:oleObj>
                </mc:Choice>
                <mc:Fallback>
                  <p:oleObj name="Ecuación" r:id="rId16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3640"/>
                          <a:ext cx="183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11" name="Line 60"/>
            <p:cNvSpPr>
              <a:spLocks noChangeAspect="1" noChangeShapeType="1"/>
            </p:cNvSpPr>
            <p:nvPr/>
          </p:nvSpPr>
          <p:spPr bwMode="auto">
            <a:xfrm>
              <a:off x="2200" y="3612"/>
              <a:ext cx="222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43047" name="Object 61"/>
            <p:cNvGraphicFramePr>
              <a:graphicFrameLocks noChangeAspect="1"/>
            </p:cNvGraphicFramePr>
            <p:nvPr/>
          </p:nvGraphicFramePr>
          <p:xfrm>
            <a:off x="1610" y="3671"/>
            <a:ext cx="220" cy="1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50" name="Ecuación" r:id="rId18" imgW="152334" imgH="139639" progId="Equation.3">
                    <p:embed/>
                  </p:oleObj>
                </mc:Choice>
                <mc:Fallback>
                  <p:oleObj name="Ecuación" r:id="rId18" imgW="152334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3671"/>
                          <a:ext cx="220" cy="1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48" name="Object 62"/>
            <p:cNvGraphicFramePr>
              <a:graphicFrameLocks noChangeAspect="1"/>
            </p:cNvGraphicFramePr>
            <p:nvPr/>
          </p:nvGraphicFramePr>
          <p:xfrm>
            <a:off x="4656" y="3639"/>
            <a:ext cx="220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51" name="Ecuación" r:id="rId20" imgW="152268" imgH="203024" progId="Equation.3">
                    <p:embed/>
                  </p:oleObj>
                </mc:Choice>
                <mc:Fallback>
                  <p:oleObj name="Ecuación" r:id="rId20" imgW="152268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639"/>
                          <a:ext cx="220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49" name="Object 63"/>
            <p:cNvGraphicFramePr>
              <a:graphicFrameLocks noChangeAspect="1"/>
            </p:cNvGraphicFramePr>
            <p:nvPr/>
          </p:nvGraphicFramePr>
          <p:xfrm>
            <a:off x="964" y="1431"/>
            <a:ext cx="168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52" name="Ecuación" r:id="rId22" imgW="126725" imgH="177415" progId="Equation.3">
                    <p:embed/>
                  </p:oleObj>
                </mc:Choice>
                <mc:Fallback>
                  <p:oleObj name="Ecuación" r:id="rId22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4" y="1431"/>
                          <a:ext cx="168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50" name="Object 64"/>
            <p:cNvGraphicFramePr>
              <a:graphicFrameLocks noChangeAspect="1"/>
            </p:cNvGraphicFramePr>
            <p:nvPr/>
          </p:nvGraphicFramePr>
          <p:xfrm>
            <a:off x="909" y="3452"/>
            <a:ext cx="183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53" name="Ecuación" r:id="rId24" imgW="126725" imgH="177415" progId="Equation.3">
                    <p:embed/>
                  </p:oleObj>
                </mc:Choice>
                <mc:Fallback>
                  <p:oleObj name="Ecuación" r:id="rId24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9" y="3452"/>
                          <a:ext cx="183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16" name="Line 65"/>
            <p:cNvSpPr>
              <a:spLocks noChangeAspect="1" noChangeShapeType="1"/>
            </p:cNvSpPr>
            <p:nvPr/>
          </p:nvSpPr>
          <p:spPr bwMode="auto">
            <a:xfrm>
              <a:off x="1202" y="157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43020" name="Object 66"/>
          <p:cNvGraphicFramePr>
            <a:graphicFrameLocks noChangeAspect="1"/>
          </p:cNvGraphicFramePr>
          <p:nvPr/>
        </p:nvGraphicFramePr>
        <p:xfrm>
          <a:off x="2800350" y="2033588"/>
          <a:ext cx="202406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54" name="Ecuación" r:id="rId26" imgW="977476" imgH="203112" progId="Equation.3">
                  <p:embed/>
                </p:oleObj>
              </mc:Choice>
              <mc:Fallback>
                <p:oleObj name="Ecuación" r:id="rId26" imgW="97747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2033588"/>
                        <a:ext cx="2024063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1" name="Object 67"/>
          <p:cNvGraphicFramePr>
            <a:graphicFrameLocks noChangeAspect="1"/>
          </p:cNvGraphicFramePr>
          <p:nvPr/>
        </p:nvGraphicFramePr>
        <p:xfrm>
          <a:off x="6192838" y="2060575"/>
          <a:ext cx="21018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55" name="Ecuación" r:id="rId28" imgW="1091726" imgH="215806" progId="Equation.3">
                  <p:embed/>
                </p:oleObj>
              </mc:Choice>
              <mc:Fallback>
                <p:oleObj name="Ecuación" r:id="rId28" imgW="109172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2838" y="2060575"/>
                        <a:ext cx="21018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2" name="Object 68"/>
          <p:cNvGraphicFramePr>
            <a:graphicFrameLocks noChangeAspect="1"/>
          </p:cNvGraphicFramePr>
          <p:nvPr/>
        </p:nvGraphicFramePr>
        <p:xfrm>
          <a:off x="2606675" y="2781300"/>
          <a:ext cx="1922463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56" name="Ecuación" r:id="rId30" imgW="837836" imgH="215806" progId="Equation.3">
                  <p:embed/>
                </p:oleObj>
              </mc:Choice>
              <mc:Fallback>
                <p:oleObj name="Ecuación" r:id="rId30" imgW="83783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5" y="2781300"/>
                        <a:ext cx="1922463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3" name="Object 69"/>
          <p:cNvGraphicFramePr>
            <a:graphicFrameLocks noChangeAspect="1"/>
          </p:cNvGraphicFramePr>
          <p:nvPr/>
        </p:nvGraphicFramePr>
        <p:xfrm>
          <a:off x="5580063" y="2797175"/>
          <a:ext cx="32099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57" name="Ecuación" r:id="rId32" imgW="1523339" imgH="215806" progId="Equation.3">
                  <p:embed/>
                </p:oleObj>
              </mc:Choice>
              <mc:Fallback>
                <p:oleObj name="Ecuación" r:id="rId32" imgW="152333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797175"/>
                        <a:ext cx="32099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9" name="Rectangle 70"/>
          <p:cNvSpPr>
            <a:spLocks noChangeArrowheads="1"/>
          </p:cNvSpPr>
          <p:nvPr/>
        </p:nvSpPr>
        <p:spPr bwMode="auto">
          <a:xfrm>
            <a:off x="-107950" y="1927225"/>
            <a:ext cx="32527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b="1" dirty="0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1) Enclose the pairs </a:t>
            </a:r>
            <a:r>
              <a:rPr lang="en-GB" alt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690" name="Rectangle 71"/>
          <p:cNvSpPr>
            <a:spLocks noChangeArrowheads="1"/>
          </p:cNvSpPr>
          <p:nvPr/>
        </p:nvSpPr>
        <p:spPr bwMode="auto">
          <a:xfrm>
            <a:off x="3960813" y="1927225"/>
            <a:ext cx="29765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in a domain</a:t>
            </a:r>
            <a:endParaRPr lang="en-GB" altLang="en-US" sz="18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91" name="Rectangle 73"/>
          <p:cNvSpPr>
            <a:spLocks noChangeArrowheads="1"/>
          </p:cNvSpPr>
          <p:nvPr/>
        </p:nvSpPr>
        <p:spPr bwMode="auto">
          <a:xfrm>
            <a:off x="446088" y="2708275"/>
            <a:ext cx="1849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such that:</a:t>
            </a:r>
            <a:endParaRPr lang="en-GB" altLang="en-US" sz="18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92" name="Rectangle 74"/>
          <p:cNvSpPr>
            <a:spLocks noChangeArrowheads="1"/>
          </p:cNvSpPr>
          <p:nvPr/>
        </p:nvSpPr>
        <p:spPr bwMode="auto">
          <a:xfrm>
            <a:off x="4765675" y="2708275"/>
            <a:ext cx="6413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and</a:t>
            </a:r>
            <a:endParaRPr lang="en-GB" altLang="en-US" sz="18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028" name="Object 75"/>
          <p:cNvGraphicFramePr>
            <a:graphicFrameLocks noChangeAspect="1"/>
          </p:cNvGraphicFramePr>
          <p:nvPr/>
        </p:nvGraphicFramePr>
        <p:xfrm>
          <a:off x="3752850" y="977900"/>
          <a:ext cx="208756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58" name="Ecuación" r:id="rId34" imgW="990170" imgH="215806" progId="Equation.3">
                  <p:embed/>
                </p:oleObj>
              </mc:Choice>
              <mc:Fallback>
                <p:oleObj name="Ecuación" r:id="rId34" imgW="990170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850" y="977900"/>
                        <a:ext cx="2087563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4" name="Rectangle 78"/>
          <p:cNvSpPr>
            <a:spLocks noChangeArrowheads="1"/>
          </p:cNvSpPr>
          <p:nvPr/>
        </p:nvSpPr>
        <p:spPr bwMode="auto">
          <a:xfrm>
            <a:off x="182563" y="1163638"/>
            <a:ext cx="131603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GB" altLang="en-US" sz="20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</a:t>
            </a:r>
          </a:p>
        </p:txBody>
      </p:sp>
      <p:graphicFrame>
        <p:nvGraphicFramePr>
          <p:cNvPr id="43030" name="Object 79"/>
          <p:cNvGraphicFramePr>
            <a:graphicFrameLocks noChangeAspect="1"/>
          </p:cNvGraphicFramePr>
          <p:nvPr/>
        </p:nvGraphicFramePr>
        <p:xfrm>
          <a:off x="1238250" y="1125538"/>
          <a:ext cx="146208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59" name="Ecuación" r:id="rId36" imgW="723586" imgH="253890" progId="Equation.3">
                  <p:embed/>
                </p:oleObj>
              </mc:Choice>
              <mc:Fallback>
                <p:oleObj name="Ecuación" r:id="rId36" imgW="723586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1125538"/>
                        <a:ext cx="1462088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1" name="Object 81"/>
          <p:cNvGraphicFramePr>
            <a:graphicFrameLocks noChangeAspect="1"/>
          </p:cNvGraphicFramePr>
          <p:nvPr/>
        </p:nvGraphicFramePr>
        <p:xfrm>
          <a:off x="3781425" y="1414463"/>
          <a:ext cx="32385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60" name="Ecuación" r:id="rId38" imgW="1688367" imgH="215806" progId="Equation.3">
                  <p:embed/>
                </p:oleObj>
              </mc:Choice>
              <mc:Fallback>
                <p:oleObj name="Ecuación" r:id="rId38" imgW="168836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425" y="1414463"/>
                        <a:ext cx="32385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7" name="Rectangle 84"/>
          <p:cNvSpPr>
            <a:spLocks noChangeArrowheads="1"/>
          </p:cNvSpPr>
          <p:nvPr/>
        </p:nvSpPr>
        <p:spPr bwMode="auto">
          <a:xfrm>
            <a:off x="4378325" y="5467350"/>
            <a:ext cx="4465638" cy="97472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98" name="Rectangle 87"/>
          <p:cNvSpPr>
            <a:spLocks noChangeArrowheads="1"/>
          </p:cNvSpPr>
          <p:nvPr/>
        </p:nvSpPr>
        <p:spPr bwMode="auto">
          <a:xfrm>
            <a:off x="4284663" y="5532438"/>
            <a:ext cx="4608512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>
                <a:solidFill>
                  <a:srgbClr val="008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3) Which is the conditional distribution                </a:t>
            </a:r>
            <a:endParaRPr lang="en-GB" altLang="en-US" sz="1800" b="1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99" name="Rectangle 92"/>
          <p:cNvSpPr>
            <a:spLocks noChangeArrowheads="1"/>
          </p:cNvSpPr>
          <p:nvPr/>
        </p:nvSpPr>
        <p:spPr bwMode="auto">
          <a:xfrm>
            <a:off x="7845425" y="5878513"/>
            <a:ext cx="3810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>
                <a:solidFill>
                  <a:srgbClr val="008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? </a:t>
            </a:r>
            <a:endParaRPr lang="en-GB" altLang="en-US" sz="1800" b="1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035" name="Object 93"/>
          <p:cNvGraphicFramePr>
            <a:graphicFrameLocks noChangeAspect="1"/>
          </p:cNvGraphicFramePr>
          <p:nvPr/>
        </p:nvGraphicFramePr>
        <p:xfrm>
          <a:off x="5292725" y="5976938"/>
          <a:ext cx="27336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61" name="Ecuación" r:id="rId40" imgW="2921000" imgH="495300" progId="Equation.3">
                  <p:embed/>
                </p:oleObj>
              </mc:Choice>
              <mc:Fallback>
                <p:oleObj name="Ecuación" r:id="rId40" imgW="29210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976938"/>
                        <a:ext cx="273367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01" name="Rectangle 95"/>
          <p:cNvSpPr>
            <a:spLocks noChangeArrowheads="1"/>
          </p:cNvSpPr>
          <p:nvPr/>
        </p:nvSpPr>
        <p:spPr bwMode="auto">
          <a:xfrm>
            <a:off x="5821363" y="2276475"/>
            <a:ext cx="29765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(not necessarily hypercube)</a:t>
            </a:r>
            <a:endParaRPr lang="en-GB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61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b="1" dirty="0"/>
              <a:t>Random numbers</a:t>
            </a:r>
            <a:r>
              <a:rPr lang="en-US" altLang="en-US" sz="2800" dirty="0"/>
              <a:t> have no defined sequence or formulation. Thus, for any </a:t>
            </a:r>
            <a:r>
              <a:rPr lang="en-US" altLang="en-US" sz="2800" i="1" dirty="0"/>
              <a:t>n</a:t>
            </a:r>
            <a:r>
              <a:rPr lang="en-US" altLang="en-US" sz="2800" dirty="0"/>
              <a:t> random numbers, each appears with equal probability.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If we restrict ourselves to the set of 32-bit integers, then our numbers will start to repeat after some very large </a:t>
            </a:r>
            <a:r>
              <a:rPr lang="en-US" altLang="en-US" sz="2800" i="1" dirty="0"/>
              <a:t>n</a:t>
            </a:r>
            <a:r>
              <a:rPr lang="en-US" altLang="en-US" sz="2800" dirty="0"/>
              <a:t>. The numbers thus clump within this range and around these integers. 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Due to this limitation, computer algorithms are restricted to generating what we call </a:t>
            </a:r>
            <a:r>
              <a:rPr lang="en-US" altLang="en-US" sz="2800" b="1" dirty="0"/>
              <a:t>pseudo-random numbers</a:t>
            </a:r>
            <a:r>
              <a:rPr lang="en-US" altLang="en-US" sz="2800" dirty="0"/>
              <a:t>.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Random v. Pseudo-random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11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39"/>
          <p:cNvSpPr>
            <a:spLocks noChangeArrowheads="1"/>
          </p:cNvSpPr>
          <p:nvPr/>
        </p:nvSpPr>
        <p:spPr bwMode="auto">
          <a:xfrm>
            <a:off x="1763713" y="2143125"/>
            <a:ext cx="7356475" cy="3443288"/>
          </a:xfrm>
          <a:prstGeom prst="roundRect">
            <a:avLst>
              <a:gd name="adj" fmla="val 16667"/>
            </a:avLst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058" name="Group 123"/>
          <p:cNvGrpSpPr>
            <a:grpSpLocks/>
          </p:cNvGrpSpPr>
          <p:nvPr/>
        </p:nvGrpSpPr>
        <p:grpSpPr bwMode="auto">
          <a:xfrm>
            <a:off x="-36513" y="3789363"/>
            <a:ext cx="4010026" cy="3095625"/>
            <a:chOff x="-23" y="2387"/>
            <a:chExt cx="2526" cy="1950"/>
          </a:xfrm>
        </p:grpSpPr>
        <p:sp>
          <p:nvSpPr>
            <p:cNvPr id="30763" name="Line 107"/>
            <p:cNvSpPr>
              <a:spLocks noChangeAspect="1" noChangeShapeType="1"/>
            </p:cNvSpPr>
            <p:nvPr/>
          </p:nvSpPr>
          <p:spPr bwMode="auto">
            <a:xfrm>
              <a:off x="153" y="4162"/>
              <a:ext cx="23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64" name="Rectangle 105"/>
            <p:cNvSpPr>
              <a:spLocks noChangeAspect="1" noChangeArrowheads="1"/>
            </p:cNvSpPr>
            <p:nvPr/>
          </p:nvSpPr>
          <p:spPr bwMode="auto">
            <a:xfrm>
              <a:off x="454" y="2851"/>
              <a:ext cx="1858" cy="1307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00" name="Freeform 106"/>
            <p:cNvSpPr>
              <a:spLocks noChangeAspect="1"/>
            </p:cNvSpPr>
            <p:nvPr/>
          </p:nvSpPr>
          <p:spPr bwMode="auto">
            <a:xfrm>
              <a:off x="754" y="3074"/>
              <a:ext cx="1339" cy="1084"/>
            </a:xfrm>
            <a:custGeom>
              <a:avLst/>
              <a:gdLst>
                <a:gd name="T0" fmla="*/ 0 w 2222"/>
                <a:gd name="T1" fmla="*/ 75 h 1693"/>
                <a:gd name="T2" fmla="*/ 2 w 2222"/>
                <a:gd name="T3" fmla="*/ 49 h 1693"/>
                <a:gd name="T4" fmla="*/ 7 w 2222"/>
                <a:gd name="T5" fmla="*/ 21 h 1693"/>
                <a:gd name="T6" fmla="*/ 13 w 2222"/>
                <a:gd name="T7" fmla="*/ 3 h 1693"/>
                <a:gd name="T8" fmla="*/ 22 w 2222"/>
                <a:gd name="T9" fmla="*/ 5 h 1693"/>
                <a:gd name="T10" fmla="*/ 33 w 2222"/>
                <a:gd name="T11" fmla="*/ 19 h 1693"/>
                <a:gd name="T12" fmla="*/ 46 w 2222"/>
                <a:gd name="T13" fmla="*/ 40 h 1693"/>
                <a:gd name="T14" fmla="*/ 57 w 2222"/>
                <a:gd name="T15" fmla="*/ 63 h 1693"/>
                <a:gd name="T16" fmla="*/ 64 w 2222"/>
                <a:gd name="T17" fmla="*/ 75 h 16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22" h="1693">
                  <a:moveTo>
                    <a:pt x="0" y="1693"/>
                  </a:moveTo>
                  <a:cubicBezTo>
                    <a:pt x="26" y="1500"/>
                    <a:pt x="52" y="1308"/>
                    <a:pt x="90" y="1104"/>
                  </a:cubicBezTo>
                  <a:cubicBezTo>
                    <a:pt x="128" y="900"/>
                    <a:pt x="166" y="643"/>
                    <a:pt x="226" y="469"/>
                  </a:cubicBezTo>
                  <a:cubicBezTo>
                    <a:pt x="286" y="295"/>
                    <a:pt x="362" y="120"/>
                    <a:pt x="453" y="60"/>
                  </a:cubicBezTo>
                  <a:cubicBezTo>
                    <a:pt x="544" y="0"/>
                    <a:pt x="657" y="45"/>
                    <a:pt x="771" y="106"/>
                  </a:cubicBezTo>
                  <a:cubicBezTo>
                    <a:pt x="885" y="167"/>
                    <a:pt x="998" y="287"/>
                    <a:pt x="1134" y="423"/>
                  </a:cubicBezTo>
                  <a:cubicBezTo>
                    <a:pt x="1270" y="559"/>
                    <a:pt x="1443" y="756"/>
                    <a:pt x="1587" y="922"/>
                  </a:cubicBezTo>
                  <a:cubicBezTo>
                    <a:pt x="1731" y="1088"/>
                    <a:pt x="1889" y="1293"/>
                    <a:pt x="1995" y="1421"/>
                  </a:cubicBezTo>
                  <a:cubicBezTo>
                    <a:pt x="2101" y="1549"/>
                    <a:pt x="2161" y="1621"/>
                    <a:pt x="2222" y="1693"/>
                  </a:cubicBezTo>
                </a:path>
              </a:pathLst>
            </a:custGeom>
            <a:solidFill>
              <a:srgbClr val="33CCCC"/>
            </a:solidFill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66" name="Line 108"/>
            <p:cNvSpPr>
              <a:spLocks noChangeAspect="1" noChangeShapeType="1"/>
            </p:cNvSpPr>
            <p:nvPr/>
          </p:nvSpPr>
          <p:spPr bwMode="auto">
            <a:xfrm flipV="1">
              <a:off x="153" y="2387"/>
              <a:ext cx="0" cy="17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45102" name="Object 109"/>
            <p:cNvGraphicFramePr>
              <a:graphicFrameLocks noChangeAspect="1"/>
            </p:cNvGraphicFramePr>
            <p:nvPr/>
          </p:nvGraphicFramePr>
          <p:xfrm>
            <a:off x="225" y="3113"/>
            <a:ext cx="690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64" name="Ecuación" r:id="rId4" imgW="863225" imgH="215806" progId="Equation.3">
                    <p:embed/>
                  </p:oleObj>
                </mc:Choice>
                <mc:Fallback>
                  <p:oleObj name="Ecuación" r:id="rId4" imgW="86322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" y="3113"/>
                          <a:ext cx="690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103" name="Object 110"/>
            <p:cNvGraphicFramePr>
              <a:graphicFrameLocks noChangeAspect="1"/>
            </p:cNvGraphicFramePr>
            <p:nvPr/>
          </p:nvGraphicFramePr>
          <p:xfrm>
            <a:off x="1140" y="3427"/>
            <a:ext cx="407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65" name="Ecuación" r:id="rId6" imgW="507780" imgH="203112" progId="Equation.3">
                    <p:embed/>
                  </p:oleObj>
                </mc:Choice>
                <mc:Fallback>
                  <p:oleObj name="Ecuación" r:id="rId6" imgW="507780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0" y="3427"/>
                          <a:ext cx="407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69" name="Line 111"/>
            <p:cNvSpPr>
              <a:spLocks noChangeAspect="1" noChangeShapeType="1"/>
            </p:cNvSpPr>
            <p:nvPr/>
          </p:nvSpPr>
          <p:spPr bwMode="auto">
            <a:xfrm>
              <a:off x="153" y="3102"/>
              <a:ext cx="90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45105" name="Object 112"/>
            <p:cNvGraphicFramePr>
              <a:graphicFrameLocks noChangeAspect="1"/>
            </p:cNvGraphicFramePr>
            <p:nvPr/>
          </p:nvGraphicFramePr>
          <p:xfrm>
            <a:off x="700" y="4191"/>
            <a:ext cx="110" cy="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66" name="Ecuación" r:id="rId8" imgW="126835" imgH="139518" progId="Equation.3">
                    <p:embed/>
                  </p:oleObj>
                </mc:Choice>
                <mc:Fallback>
                  <p:oleObj name="Ecuación" r:id="rId8" imgW="126835" imgH="1395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" y="4191"/>
                          <a:ext cx="110" cy="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106" name="Object 113"/>
            <p:cNvGraphicFramePr>
              <a:graphicFrameLocks noChangeAspect="1"/>
            </p:cNvGraphicFramePr>
            <p:nvPr/>
          </p:nvGraphicFramePr>
          <p:xfrm>
            <a:off x="2039" y="4176"/>
            <a:ext cx="110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67" name="Ecuación" r:id="rId10" imgW="126725" imgH="177415" progId="Equation.3">
                    <p:embed/>
                  </p:oleObj>
                </mc:Choice>
                <mc:Fallback>
                  <p:oleObj name="Ecuación" r:id="rId10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9" y="4176"/>
                          <a:ext cx="110" cy="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72" name="Line 114"/>
            <p:cNvSpPr>
              <a:spLocks noChangeAspect="1" noChangeShapeType="1"/>
            </p:cNvSpPr>
            <p:nvPr/>
          </p:nvSpPr>
          <p:spPr bwMode="auto">
            <a:xfrm>
              <a:off x="754" y="4158"/>
              <a:ext cx="133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45108" name="Object 115"/>
            <p:cNvGraphicFramePr>
              <a:graphicFrameLocks noChangeAspect="1"/>
            </p:cNvGraphicFramePr>
            <p:nvPr/>
          </p:nvGraphicFramePr>
          <p:xfrm>
            <a:off x="399" y="4196"/>
            <a:ext cx="132" cy="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68" name="Ecuación" r:id="rId12" imgW="152334" imgH="139639" progId="Equation.3">
                    <p:embed/>
                  </p:oleObj>
                </mc:Choice>
                <mc:Fallback>
                  <p:oleObj name="Ecuación" r:id="rId12" imgW="152334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" y="4196"/>
                          <a:ext cx="132" cy="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109" name="Object 116"/>
            <p:cNvGraphicFramePr>
              <a:graphicFrameLocks noChangeAspect="1"/>
            </p:cNvGraphicFramePr>
            <p:nvPr/>
          </p:nvGraphicFramePr>
          <p:xfrm>
            <a:off x="2234" y="4175"/>
            <a:ext cx="132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69" name="Ecuación" r:id="rId14" imgW="152268" imgH="203024" progId="Equation.3">
                    <p:embed/>
                  </p:oleObj>
                </mc:Choice>
                <mc:Fallback>
                  <p:oleObj name="Ecuación" r:id="rId14" imgW="152268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4" y="4175"/>
                          <a:ext cx="132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110" name="Object 117"/>
            <p:cNvGraphicFramePr>
              <a:graphicFrameLocks noChangeAspect="1"/>
            </p:cNvGraphicFramePr>
            <p:nvPr/>
          </p:nvGraphicFramePr>
          <p:xfrm>
            <a:off x="11" y="2762"/>
            <a:ext cx="100" cy="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70" name="Ecuación" r:id="rId16" imgW="126725" imgH="177415" progId="Equation.3">
                    <p:embed/>
                  </p:oleObj>
                </mc:Choice>
                <mc:Fallback>
                  <p:oleObj name="Ecuación" r:id="rId16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" y="2762"/>
                          <a:ext cx="100" cy="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111" name="Object 118"/>
            <p:cNvGraphicFramePr>
              <a:graphicFrameLocks noChangeAspect="1"/>
            </p:cNvGraphicFramePr>
            <p:nvPr/>
          </p:nvGraphicFramePr>
          <p:xfrm>
            <a:off x="-23" y="4055"/>
            <a:ext cx="110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71" name="Ecuación" r:id="rId18" imgW="126725" imgH="177415" progId="Equation.3">
                    <p:embed/>
                  </p:oleObj>
                </mc:Choice>
                <mc:Fallback>
                  <p:oleObj name="Ecuación" r:id="rId18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3" y="4055"/>
                          <a:ext cx="110" cy="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77" name="Line 119"/>
            <p:cNvSpPr>
              <a:spLocks noChangeAspect="1" noChangeShapeType="1"/>
            </p:cNvSpPr>
            <p:nvPr/>
          </p:nvSpPr>
          <p:spPr bwMode="auto">
            <a:xfrm>
              <a:off x="153" y="2851"/>
              <a:ext cx="3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78" name="Rectangle 120"/>
            <p:cNvSpPr>
              <a:spLocks noChangeArrowheads="1"/>
            </p:cNvSpPr>
            <p:nvPr/>
          </p:nvSpPr>
          <p:spPr bwMode="auto">
            <a:xfrm>
              <a:off x="839" y="3730"/>
              <a:ext cx="839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s-ES_tradnl" altLang="en-US" sz="2000" b="1" i="1">
                  <a:solidFill>
                    <a:srgbClr val="FF0000"/>
                  </a:solidFill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rPr>
                <a:t>accepted </a:t>
              </a:r>
              <a:r>
                <a:rPr lang="es-ES_tradnl" altLang="en-US" b="1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30779" name="Rectangle 121"/>
            <p:cNvSpPr>
              <a:spLocks noChangeArrowheads="1"/>
            </p:cNvSpPr>
            <p:nvPr/>
          </p:nvSpPr>
          <p:spPr bwMode="auto">
            <a:xfrm>
              <a:off x="1383" y="3067"/>
              <a:ext cx="817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s-ES_tradnl" altLang="en-US" sz="2000" b="1" i="1">
                  <a:solidFill>
                    <a:srgbClr val="008000"/>
                  </a:solidFill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rPr>
                <a:t>rejected</a:t>
              </a:r>
              <a:r>
                <a:rPr lang="es-ES_tradnl" altLang="en-US" sz="2000" b="1" i="1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aphicFrame>
        <p:nvGraphicFramePr>
          <p:cNvPr id="45059" name="Object 4"/>
          <p:cNvGraphicFramePr>
            <a:graphicFrameLocks noChangeAspect="1"/>
          </p:cNvGraphicFramePr>
          <p:nvPr/>
        </p:nvGraphicFramePr>
        <p:xfrm>
          <a:off x="5364163" y="1181100"/>
          <a:ext cx="11604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72" name="Ecuación" r:id="rId20" imgW="939800" imgH="406400" progId="Equation.3">
                  <p:embed/>
                </p:oleObj>
              </mc:Choice>
              <mc:Fallback>
                <p:oleObj name="Ecuación" r:id="rId20" imgW="9398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181100"/>
                        <a:ext cx="116046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5"/>
          <p:cNvGraphicFramePr>
            <a:graphicFrameLocks noChangeAspect="1"/>
          </p:cNvGraphicFramePr>
          <p:nvPr/>
        </p:nvGraphicFramePr>
        <p:xfrm>
          <a:off x="323850" y="744538"/>
          <a:ext cx="5040313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73" name="Ecuación" r:id="rId22" imgW="3352800" imgH="939800" progId="Equation.3">
                  <p:embed/>
                </p:oleObj>
              </mc:Choice>
              <mc:Fallback>
                <p:oleObj name="Ecuación" r:id="rId22" imgW="33528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744538"/>
                        <a:ext cx="5040313" cy="137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6"/>
          <p:cNvGraphicFramePr>
            <a:graphicFrameLocks noChangeAspect="1"/>
          </p:cNvGraphicFramePr>
          <p:nvPr/>
        </p:nvGraphicFramePr>
        <p:xfrm>
          <a:off x="2944813" y="115888"/>
          <a:ext cx="32035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74" name="Ecuación" r:id="rId24" imgW="1854200" imgH="431800" progId="Equation.3">
                  <p:embed/>
                </p:oleObj>
              </mc:Choice>
              <mc:Fallback>
                <p:oleObj name="Ecuación" r:id="rId24" imgW="1854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813" y="115888"/>
                        <a:ext cx="32035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38"/>
          <p:cNvGraphicFramePr>
            <a:graphicFrameLocks noChangeAspect="1"/>
          </p:cNvGraphicFramePr>
          <p:nvPr/>
        </p:nvGraphicFramePr>
        <p:xfrm>
          <a:off x="98425" y="139700"/>
          <a:ext cx="30972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75" name="Ecuación" r:id="rId26" imgW="2921000" imgH="495300" progId="Equation.3">
                  <p:embed/>
                </p:oleObj>
              </mc:Choice>
              <mc:Fallback>
                <p:oleObj name="Ecuación" r:id="rId26" imgW="29210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" y="139700"/>
                        <a:ext cx="30972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40"/>
          <p:cNvGraphicFramePr>
            <a:graphicFrameLocks noChangeAspect="1"/>
          </p:cNvGraphicFramePr>
          <p:nvPr/>
        </p:nvGraphicFramePr>
        <p:xfrm>
          <a:off x="4151313" y="3533775"/>
          <a:ext cx="128428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76" name="Ecuación" r:id="rId28" imgW="723586" imgH="253890" progId="Equation.3">
                  <p:embed/>
                </p:oleObj>
              </mc:Choice>
              <mc:Fallback>
                <p:oleObj name="Ecuación" r:id="rId28" imgW="723586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3" y="3533775"/>
                        <a:ext cx="1284287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9" name="Rectangle 42"/>
          <p:cNvSpPr>
            <a:spLocks noChangeArrowheads="1"/>
          </p:cNvSpPr>
          <p:nvPr/>
        </p:nvSpPr>
        <p:spPr bwMode="auto">
          <a:xfrm>
            <a:off x="1763713" y="3484563"/>
            <a:ext cx="433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sz="20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n)</a:t>
            </a:r>
            <a:r>
              <a:rPr lang="es-ES_tradnl" altLang="en-US" sz="20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730" name="Rectangle 43"/>
          <p:cNvSpPr>
            <a:spLocks noChangeArrowheads="1"/>
          </p:cNvSpPr>
          <p:nvPr/>
        </p:nvSpPr>
        <p:spPr bwMode="auto">
          <a:xfrm>
            <a:off x="2555875" y="2619375"/>
            <a:ext cx="19319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000" b="1" i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i) Sample  </a:t>
            </a:r>
          </a:p>
        </p:txBody>
      </p:sp>
      <p:sp>
        <p:nvSpPr>
          <p:cNvPr id="30731" name="Rectangle 44"/>
          <p:cNvSpPr>
            <a:spLocks noChangeArrowheads="1"/>
          </p:cNvSpPr>
          <p:nvPr/>
        </p:nvSpPr>
        <p:spPr bwMode="auto">
          <a:xfrm>
            <a:off x="2532063" y="3522663"/>
            <a:ext cx="13192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000" b="1" i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ii) Get </a:t>
            </a:r>
          </a:p>
        </p:txBody>
      </p:sp>
      <p:sp>
        <p:nvSpPr>
          <p:cNvPr id="30732" name="Rectangle 45"/>
          <p:cNvSpPr>
            <a:spLocks noChangeArrowheads="1"/>
          </p:cNvSpPr>
          <p:nvPr/>
        </p:nvSpPr>
        <p:spPr bwMode="auto">
          <a:xfrm>
            <a:off x="2279650" y="2203450"/>
            <a:ext cx="1571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000" b="1" i="1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</a:t>
            </a:r>
          </a:p>
        </p:txBody>
      </p:sp>
      <p:graphicFrame>
        <p:nvGraphicFramePr>
          <p:cNvPr id="45068" name="Object 46"/>
          <p:cNvGraphicFramePr>
            <a:graphicFrameLocks noChangeAspect="1"/>
          </p:cNvGraphicFramePr>
          <p:nvPr/>
        </p:nvGraphicFramePr>
        <p:xfrm>
          <a:off x="4159250" y="2593975"/>
          <a:ext cx="4222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77" name="Ecuación" r:id="rId30" imgW="177569" imgH="215619" progId="Equation.3">
                  <p:embed/>
                </p:oleObj>
              </mc:Choice>
              <mc:Fallback>
                <p:oleObj name="Ecuación" r:id="rId30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0" y="2593975"/>
                        <a:ext cx="4222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9" name="Object 47"/>
          <p:cNvGraphicFramePr>
            <a:graphicFrameLocks noChangeAspect="1"/>
          </p:cNvGraphicFramePr>
          <p:nvPr/>
        </p:nvGraphicFramePr>
        <p:xfrm>
          <a:off x="5483225" y="2497138"/>
          <a:ext cx="267970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78" name="Ecuación" r:id="rId32" imgW="1117115" imgH="253890" progId="Equation.3">
                  <p:embed/>
                </p:oleObj>
              </mc:Choice>
              <mc:Fallback>
                <p:oleObj name="Ecuación" r:id="rId32" imgW="1117115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3225" y="2497138"/>
                        <a:ext cx="2679700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0" name="Object 48"/>
          <p:cNvGraphicFramePr>
            <a:graphicFrameLocks noChangeAspect="1"/>
          </p:cNvGraphicFramePr>
          <p:nvPr/>
        </p:nvGraphicFramePr>
        <p:xfrm>
          <a:off x="4178300" y="2981325"/>
          <a:ext cx="45402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79" name="Ecuación" r:id="rId34" imgW="190335" imgH="215713" progId="Equation.3">
                  <p:embed/>
                </p:oleObj>
              </mc:Choice>
              <mc:Fallback>
                <p:oleObj name="Ecuación" r:id="rId34" imgW="190335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2981325"/>
                        <a:ext cx="45402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1" name="Object 49"/>
          <p:cNvGraphicFramePr>
            <a:graphicFrameLocks noChangeAspect="1"/>
          </p:cNvGraphicFramePr>
          <p:nvPr/>
        </p:nvGraphicFramePr>
        <p:xfrm>
          <a:off x="5505450" y="2936875"/>
          <a:ext cx="26479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80" name="Ecuación" r:id="rId36" imgW="1104900" imgH="254000" progId="Equation.3">
                  <p:embed/>
                </p:oleObj>
              </mc:Choice>
              <mc:Fallback>
                <p:oleObj name="Ecuación" r:id="rId36" imgW="1104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450" y="2936875"/>
                        <a:ext cx="264795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7" name="AutoShape 50"/>
          <p:cNvSpPr>
            <a:spLocks noChangeArrowheads="1"/>
          </p:cNvSpPr>
          <p:nvPr/>
        </p:nvSpPr>
        <p:spPr bwMode="auto">
          <a:xfrm>
            <a:off x="4754563" y="2678113"/>
            <a:ext cx="608012" cy="136525"/>
          </a:xfrm>
          <a:prstGeom prst="rightArrow">
            <a:avLst>
              <a:gd name="adj1" fmla="val 50000"/>
              <a:gd name="adj2" fmla="val 111337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8" name="AutoShape 51"/>
          <p:cNvSpPr>
            <a:spLocks noChangeArrowheads="1"/>
          </p:cNvSpPr>
          <p:nvPr/>
        </p:nvSpPr>
        <p:spPr bwMode="auto">
          <a:xfrm>
            <a:off x="4754563" y="3128963"/>
            <a:ext cx="608012" cy="136525"/>
          </a:xfrm>
          <a:prstGeom prst="rightArrow">
            <a:avLst>
              <a:gd name="adj1" fmla="val 50000"/>
              <a:gd name="adj2" fmla="val 111337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9" name="Rectangle 52"/>
          <p:cNvSpPr>
            <a:spLocks noChangeArrowheads="1"/>
          </p:cNvSpPr>
          <p:nvPr/>
        </p:nvSpPr>
        <p:spPr bwMode="auto">
          <a:xfrm>
            <a:off x="2844800" y="2995613"/>
            <a:ext cx="6477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000" b="1" i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 </a:t>
            </a:r>
          </a:p>
        </p:txBody>
      </p:sp>
      <p:sp>
        <p:nvSpPr>
          <p:cNvPr id="30740" name="Rectangle 53"/>
          <p:cNvSpPr>
            <a:spLocks noChangeArrowheads="1"/>
          </p:cNvSpPr>
          <p:nvPr/>
        </p:nvSpPr>
        <p:spPr bwMode="auto">
          <a:xfrm>
            <a:off x="3654425" y="3822700"/>
            <a:ext cx="531813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if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5076" name="Object 54"/>
          <p:cNvGraphicFramePr>
            <a:graphicFrameLocks noChangeAspect="1"/>
          </p:cNvGraphicFramePr>
          <p:nvPr/>
        </p:nvGraphicFramePr>
        <p:xfrm>
          <a:off x="4079875" y="3868738"/>
          <a:ext cx="19161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81" name="Ecuación" r:id="rId38" imgW="863225" imgH="253890" progId="Equation.3">
                  <p:embed/>
                </p:oleObj>
              </mc:Choice>
              <mc:Fallback>
                <p:oleObj name="Ecuación" r:id="rId38" imgW="863225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3868738"/>
                        <a:ext cx="19161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2" name="AutoShape 55"/>
          <p:cNvSpPr>
            <a:spLocks noChangeArrowheads="1"/>
          </p:cNvSpPr>
          <p:nvPr/>
        </p:nvSpPr>
        <p:spPr bwMode="auto">
          <a:xfrm>
            <a:off x="6238875" y="4064000"/>
            <a:ext cx="608013" cy="136525"/>
          </a:xfrm>
          <a:prstGeom prst="rightArrow">
            <a:avLst>
              <a:gd name="adj1" fmla="val 50000"/>
              <a:gd name="adj2" fmla="val 11133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43" name="Rectangle 56"/>
          <p:cNvSpPr>
            <a:spLocks noChangeArrowheads="1"/>
          </p:cNvSpPr>
          <p:nvPr/>
        </p:nvSpPr>
        <p:spPr bwMode="auto">
          <a:xfrm>
            <a:off x="6807200" y="3789363"/>
            <a:ext cx="1141413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accept </a:t>
            </a:r>
            <a:r>
              <a:rPr lang="es-ES_tradnl" altLang="en-US" b="1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5079" name="Object 57"/>
          <p:cNvGraphicFramePr>
            <a:graphicFrameLocks noChangeAspect="1"/>
          </p:cNvGraphicFramePr>
          <p:nvPr/>
        </p:nvGraphicFramePr>
        <p:xfrm>
          <a:off x="7943850" y="3875088"/>
          <a:ext cx="10810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82" name="Ecuación" r:id="rId40" imgW="901700" imgH="444500" progId="Equation.3">
                  <p:embed/>
                </p:oleObj>
              </mc:Choice>
              <mc:Fallback>
                <p:oleObj name="Ecuación" r:id="rId40" imgW="901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3850" y="3875088"/>
                        <a:ext cx="10810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5" name="Rectangle 58"/>
          <p:cNvSpPr>
            <a:spLocks noChangeArrowheads="1"/>
          </p:cNvSpPr>
          <p:nvPr/>
        </p:nvSpPr>
        <p:spPr bwMode="auto">
          <a:xfrm>
            <a:off x="6985000" y="4394200"/>
            <a:ext cx="2016125" cy="7683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b="1" i="1" baseline="30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46" name="Rectangle 59"/>
          <p:cNvSpPr>
            <a:spLocks noChangeArrowheads="1"/>
          </p:cNvSpPr>
          <p:nvPr/>
        </p:nvSpPr>
        <p:spPr bwMode="auto">
          <a:xfrm>
            <a:off x="6927850" y="4648200"/>
            <a:ext cx="2159000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and go back to i)</a:t>
            </a:r>
            <a:r>
              <a:rPr lang="es-ES_tradnl" altLang="en-US" sz="2000" b="1" i="1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44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747" name="Rectangle 60"/>
          <p:cNvSpPr>
            <a:spLocks noChangeArrowheads="1"/>
          </p:cNvSpPr>
          <p:nvPr/>
        </p:nvSpPr>
        <p:spPr bwMode="auto">
          <a:xfrm>
            <a:off x="3654425" y="4281488"/>
            <a:ext cx="531813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if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5083" name="Object 61"/>
          <p:cNvGraphicFramePr>
            <a:graphicFrameLocks noChangeAspect="1"/>
          </p:cNvGraphicFramePr>
          <p:nvPr/>
        </p:nvGraphicFramePr>
        <p:xfrm>
          <a:off x="4087813" y="4327525"/>
          <a:ext cx="20034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83" name="Ecuación" r:id="rId42" imgW="875920" imgH="253890" progId="Equation.3">
                  <p:embed/>
                </p:oleObj>
              </mc:Choice>
              <mc:Fallback>
                <p:oleObj name="Ecuación" r:id="rId42" imgW="875920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7813" y="4327525"/>
                        <a:ext cx="200342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9" name="AutoShape 62"/>
          <p:cNvSpPr>
            <a:spLocks noChangeArrowheads="1"/>
          </p:cNvSpPr>
          <p:nvPr/>
        </p:nvSpPr>
        <p:spPr bwMode="auto">
          <a:xfrm>
            <a:off x="6238875" y="4522788"/>
            <a:ext cx="608013" cy="136525"/>
          </a:xfrm>
          <a:prstGeom prst="rightArrow">
            <a:avLst>
              <a:gd name="adj1" fmla="val 50000"/>
              <a:gd name="adj2" fmla="val 111337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0" name="Rectangle 63"/>
          <p:cNvSpPr>
            <a:spLocks noChangeArrowheads="1"/>
          </p:cNvSpPr>
          <p:nvPr/>
        </p:nvSpPr>
        <p:spPr bwMode="auto">
          <a:xfrm>
            <a:off x="6773863" y="4270375"/>
            <a:ext cx="1141412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solidFill>
                  <a:srgbClr val="008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reject </a:t>
            </a:r>
            <a:r>
              <a:rPr lang="es-ES_tradnl" altLang="en-US" b="1" i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5086" name="Object 64"/>
          <p:cNvGraphicFramePr>
            <a:graphicFrameLocks noChangeAspect="1"/>
          </p:cNvGraphicFramePr>
          <p:nvPr/>
        </p:nvGraphicFramePr>
        <p:xfrm>
          <a:off x="7943850" y="4333875"/>
          <a:ext cx="10810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84" name="Ecuación" r:id="rId44" imgW="901700" imgH="444500" progId="Equation.3">
                  <p:embed/>
                </p:oleObj>
              </mc:Choice>
              <mc:Fallback>
                <p:oleObj name="Ecuación" r:id="rId44" imgW="901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3850" y="4333875"/>
                        <a:ext cx="10810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087" name="Group 65"/>
          <p:cNvGrpSpPr>
            <a:grpSpLocks/>
          </p:cNvGrpSpPr>
          <p:nvPr/>
        </p:nvGrpSpPr>
        <p:grpSpPr bwMode="auto">
          <a:xfrm>
            <a:off x="4229100" y="5661025"/>
            <a:ext cx="3090863" cy="574675"/>
            <a:chOff x="1344" y="2736"/>
            <a:chExt cx="2064" cy="480"/>
          </a:xfrm>
        </p:grpSpPr>
        <p:graphicFrame>
          <p:nvGraphicFramePr>
            <p:cNvPr id="45096" name="Object 66"/>
            <p:cNvGraphicFramePr>
              <a:graphicFrameLocks noChangeAspect="1"/>
            </p:cNvGraphicFramePr>
            <p:nvPr/>
          </p:nvGraphicFramePr>
          <p:xfrm>
            <a:off x="1392" y="2796"/>
            <a:ext cx="1975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85" name="Ecuación" r:id="rId46" imgW="1282700" imgH="254000" progId="Equation.3">
                    <p:embed/>
                  </p:oleObj>
                </mc:Choice>
                <mc:Fallback>
                  <p:oleObj name="Ecuación" r:id="rId46" imgW="12827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796"/>
                          <a:ext cx="1975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62" name="Rectangle 67"/>
            <p:cNvSpPr>
              <a:spLocks noChangeArrowheads="1"/>
            </p:cNvSpPr>
            <p:nvPr/>
          </p:nvSpPr>
          <p:spPr bwMode="auto">
            <a:xfrm>
              <a:off x="1344" y="2736"/>
              <a:ext cx="2064" cy="4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088" name="Group 84"/>
          <p:cNvGrpSpPr>
            <a:grpSpLocks/>
          </p:cNvGrpSpPr>
          <p:nvPr/>
        </p:nvGrpSpPr>
        <p:grpSpPr bwMode="auto">
          <a:xfrm>
            <a:off x="2214563" y="2817813"/>
            <a:ext cx="358775" cy="1619250"/>
            <a:chOff x="204" y="1979"/>
            <a:chExt cx="317" cy="1315"/>
          </a:xfrm>
        </p:grpSpPr>
        <p:sp>
          <p:nvSpPr>
            <p:cNvPr id="30755" name="Line 77"/>
            <p:cNvSpPr>
              <a:spLocks noChangeShapeType="1"/>
            </p:cNvSpPr>
            <p:nvPr/>
          </p:nvSpPr>
          <p:spPr bwMode="auto">
            <a:xfrm flipV="1">
              <a:off x="204" y="1979"/>
              <a:ext cx="0" cy="13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56" name="Line 79"/>
            <p:cNvSpPr>
              <a:spLocks noChangeShapeType="1"/>
            </p:cNvSpPr>
            <p:nvPr/>
          </p:nvSpPr>
          <p:spPr bwMode="auto">
            <a:xfrm flipV="1">
              <a:off x="204" y="2568"/>
              <a:ext cx="0" cy="1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57" name="Line 80"/>
            <p:cNvSpPr>
              <a:spLocks noChangeShapeType="1"/>
            </p:cNvSpPr>
            <p:nvPr/>
          </p:nvSpPr>
          <p:spPr bwMode="auto">
            <a:xfrm>
              <a:off x="204" y="3294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58" name="Line 81"/>
            <p:cNvSpPr>
              <a:spLocks noChangeShapeType="1"/>
            </p:cNvSpPr>
            <p:nvPr/>
          </p:nvSpPr>
          <p:spPr bwMode="auto">
            <a:xfrm flipH="1">
              <a:off x="277" y="3294"/>
              <a:ext cx="1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59" name="Line 82"/>
            <p:cNvSpPr>
              <a:spLocks noChangeShapeType="1"/>
            </p:cNvSpPr>
            <p:nvPr/>
          </p:nvSpPr>
          <p:spPr bwMode="auto">
            <a:xfrm>
              <a:off x="204" y="1979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60" name="Line 83"/>
            <p:cNvSpPr>
              <a:spLocks noChangeShapeType="1"/>
            </p:cNvSpPr>
            <p:nvPr/>
          </p:nvSpPr>
          <p:spPr bwMode="auto">
            <a:xfrm>
              <a:off x="204" y="1979"/>
              <a:ext cx="22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089" name="AutoShape 85"/>
          <p:cNvSpPr>
            <a:spLocks noChangeArrowheads="1"/>
          </p:cNvSpPr>
          <p:nvPr/>
        </p:nvSpPr>
        <p:spPr bwMode="auto">
          <a:xfrm rot="-10771458">
            <a:off x="7596188" y="5586413"/>
            <a:ext cx="434975" cy="506412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C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8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33375" y="265113"/>
            <a:ext cx="1676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400" b="1" i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Example:</a:t>
            </a:r>
            <a:r>
              <a:rPr lang="en-GB" altLang="en-US" sz="44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7106" name="Object 3"/>
          <p:cNvGraphicFramePr>
            <a:graphicFrameLocks noChangeAspect="1"/>
          </p:cNvGraphicFramePr>
          <p:nvPr/>
        </p:nvGraphicFramePr>
        <p:xfrm>
          <a:off x="2471738" y="1082675"/>
          <a:ext cx="57499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8" name="Ecuación" r:id="rId4" imgW="2489200" imgH="241300" progId="Equation.3">
                  <p:embed/>
                </p:oleObj>
              </mc:Choice>
              <mc:Fallback>
                <p:oleObj name="Ecuación" r:id="rId4" imgW="2489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738" y="1082675"/>
                        <a:ext cx="57499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5"/>
          <p:cNvGraphicFramePr>
            <a:graphicFrameLocks noChangeAspect="1"/>
          </p:cNvGraphicFramePr>
          <p:nvPr/>
        </p:nvGraphicFramePr>
        <p:xfrm>
          <a:off x="2051050" y="449263"/>
          <a:ext cx="208597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9" name="Ecuación" r:id="rId6" imgW="1828800" imgH="495300" progId="Equation.3">
                  <p:embed/>
                </p:oleObj>
              </mc:Choice>
              <mc:Fallback>
                <p:oleObj name="Ecuación" r:id="rId6" imgW="18288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49263"/>
                        <a:ext cx="208597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Rectangle 6"/>
          <p:cNvSpPr>
            <a:spLocks noChangeArrowheads="1"/>
          </p:cNvSpPr>
          <p:nvPr/>
        </p:nvSpPr>
        <p:spPr bwMode="auto">
          <a:xfrm>
            <a:off x="606425" y="1054100"/>
            <a:ext cx="1752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i="1">
                <a:solidFill>
                  <a:schemeClr val="hlink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density:</a:t>
            </a:r>
            <a:r>
              <a:rPr lang="en-GB" altLang="en-US" sz="44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5410200" y="0"/>
            <a:ext cx="3733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(pedagogical; low efficiency)</a:t>
            </a:r>
            <a:r>
              <a:rPr lang="en-GB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2775" name="Rectangle 8"/>
          <p:cNvSpPr>
            <a:spLocks noChangeArrowheads="1"/>
          </p:cNvSpPr>
          <p:nvPr/>
        </p:nvSpPr>
        <p:spPr bwMode="auto">
          <a:xfrm>
            <a:off x="-76200" y="2743200"/>
            <a:ext cx="6477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i="1">
                <a:solidFill>
                  <a:schemeClr val="hlink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Covering adjusted for maximum efficiency:</a:t>
            </a:r>
            <a:r>
              <a:rPr lang="en-GB" altLang="en-US" sz="44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7111" name="Object 9"/>
          <p:cNvGraphicFramePr>
            <a:graphicFrameLocks noChangeAspect="1"/>
          </p:cNvGraphicFramePr>
          <p:nvPr/>
        </p:nvGraphicFramePr>
        <p:xfrm>
          <a:off x="800100" y="3429000"/>
          <a:ext cx="80740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0" name="Ecuación" r:id="rId8" imgW="4318000" imgH="444500" progId="Equation.3">
                  <p:embed/>
                </p:oleObj>
              </mc:Choice>
              <mc:Fallback>
                <p:oleObj name="Ecuación" r:id="rId8" imgW="4318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3429000"/>
                        <a:ext cx="807402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10"/>
          <p:cNvGraphicFramePr>
            <a:graphicFrameLocks noChangeAspect="1"/>
          </p:cNvGraphicFramePr>
          <p:nvPr/>
        </p:nvGraphicFramePr>
        <p:xfrm>
          <a:off x="2133600" y="4641850"/>
          <a:ext cx="9747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1" name="Ecuación" r:id="rId10" imgW="380835" imgH="203112" progId="Equation.3">
                  <p:embed/>
                </p:oleObj>
              </mc:Choice>
              <mc:Fallback>
                <p:oleObj name="Ecuación" r:id="rId10" imgW="38083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641850"/>
                        <a:ext cx="9747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3" name="Object 11"/>
          <p:cNvGraphicFramePr>
            <a:graphicFrameLocks noChangeAspect="1"/>
          </p:cNvGraphicFramePr>
          <p:nvPr/>
        </p:nvGraphicFramePr>
        <p:xfrm>
          <a:off x="1900238" y="5241925"/>
          <a:ext cx="58150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2" name="Ecuación" r:id="rId12" imgW="2705100" imgH="254000" progId="Equation.3">
                  <p:embed/>
                </p:oleObj>
              </mc:Choice>
              <mc:Fallback>
                <p:oleObj name="Ecuación" r:id="rId12" imgW="2705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241925"/>
                        <a:ext cx="5815012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9" name="Rectangle 12"/>
          <p:cNvSpPr>
            <a:spLocks noChangeArrowheads="1"/>
          </p:cNvSpPr>
          <p:nvPr/>
        </p:nvSpPr>
        <p:spPr bwMode="auto">
          <a:xfrm>
            <a:off x="2894013" y="4592638"/>
            <a:ext cx="34671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0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generated in the domain</a:t>
            </a:r>
            <a:endParaRPr lang="en-GB" altLang="en-US" sz="4400" b="1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80" name="Rectangle 13"/>
          <p:cNvSpPr>
            <a:spLocks noChangeArrowheads="1"/>
          </p:cNvSpPr>
          <p:nvPr/>
        </p:nvSpPr>
        <p:spPr bwMode="auto">
          <a:xfrm>
            <a:off x="609600" y="19050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(normalisation:</a:t>
            </a:r>
            <a:r>
              <a:rPr lang="en-GB" altLang="en-US" sz="44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7116" name="Object 14"/>
          <p:cNvGraphicFramePr>
            <a:graphicFrameLocks noChangeAspect="1"/>
          </p:cNvGraphicFramePr>
          <p:nvPr/>
        </p:nvGraphicFramePr>
        <p:xfrm>
          <a:off x="2544763" y="1793875"/>
          <a:ext cx="258445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3" name="Ecuación" r:id="rId14" imgW="1409088" imgH="482391" progId="Equation.3">
                  <p:embed/>
                </p:oleObj>
              </mc:Choice>
              <mc:Fallback>
                <p:oleObj name="Ecuación" r:id="rId14" imgW="1409088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3" y="1793875"/>
                        <a:ext cx="2584450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2" name="Rectangle 15"/>
          <p:cNvSpPr>
            <a:spLocks noChangeArrowheads="1"/>
          </p:cNvSpPr>
          <p:nvPr/>
        </p:nvSpPr>
        <p:spPr bwMode="auto">
          <a:xfrm>
            <a:off x="5102225" y="19891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…not needed </a:t>
            </a:r>
            <a:endParaRPr lang="en-GB" altLang="en-US" sz="4400" b="1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18" name="AutoShape 16"/>
          <p:cNvSpPr>
            <a:spLocks noChangeArrowheads="1"/>
          </p:cNvSpPr>
          <p:nvPr/>
        </p:nvSpPr>
        <p:spPr bwMode="auto">
          <a:xfrm rot="19473505" flipH="1">
            <a:off x="1414463" y="4137025"/>
            <a:ext cx="381000" cy="1131888"/>
          </a:xfrm>
          <a:prstGeom prst="curvedLeftArrow">
            <a:avLst>
              <a:gd name="adj1" fmla="val 59417"/>
              <a:gd name="adj2" fmla="val 118833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877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8" r="5719"/>
          <a:stretch>
            <a:fillRect/>
          </a:stretch>
        </p:blipFill>
        <p:spPr bwMode="auto">
          <a:xfrm>
            <a:off x="4305300" y="3676650"/>
            <a:ext cx="4803775" cy="313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34819" name="AutoShape 107"/>
          <p:cNvSpPr>
            <a:spLocks noChangeArrowheads="1"/>
          </p:cNvSpPr>
          <p:nvPr/>
        </p:nvSpPr>
        <p:spPr bwMode="auto">
          <a:xfrm>
            <a:off x="34925" y="33338"/>
            <a:ext cx="7489825" cy="2532062"/>
          </a:xfrm>
          <a:prstGeom prst="roundRect">
            <a:avLst>
              <a:gd name="adj" fmla="val 16667"/>
            </a:avLst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9"/>
          <p:cNvSpPr>
            <a:spLocks noChangeArrowheads="1"/>
          </p:cNvSpPr>
          <p:nvPr/>
        </p:nvSpPr>
        <p:spPr bwMode="auto">
          <a:xfrm>
            <a:off x="2465388" y="3365500"/>
            <a:ext cx="3186112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665163" y="561975"/>
            <a:ext cx="180498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i) Sample 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9157" name="Object 4"/>
          <p:cNvGraphicFramePr>
            <a:graphicFrameLocks noChangeAspect="1"/>
          </p:cNvGraphicFramePr>
          <p:nvPr/>
        </p:nvGraphicFramePr>
        <p:xfrm>
          <a:off x="2439988" y="625475"/>
          <a:ext cx="217646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6" name="Ecuación" r:id="rId5" imgW="952087" imgH="253890" progId="Equation.3">
                  <p:embed/>
                </p:oleObj>
              </mc:Choice>
              <mc:Fallback>
                <p:oleObj name="Ecuación" r:id="rId5" imgW="95208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988" y="625475"/>
                        <a:ext cx="2176462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Rectangle 5"/>
          <p:cNvSpPr>
            <a:spLocks noChangeArrowheads="1"/>
          </p:cNvSpPr>
          <p:nvPr/>
        </p:nvSpPr>
        <p:spPr bwMode="auto">
          <a:xfrm>
            <a:off x="385763" y="1296988"/>
            <a:ext cx="3198812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ii) Accept-Reject 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824" name="Rectangle 7"/>
          <p:cNvSpPr>
            <a:spLocks noChangeArrowheads="1"/>
          </p:cNvSpPr>
          <p:nvPr/>
        </p:nvSpPr>
        <p:spPr bwMode="auto">
          <a:xfrm>
            <a:off x="-36513" y="1263650"/>
            <a:ext cx="625476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sz="20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n)</a:t>
            </a:r>
            <a:r>
              <a:rPr lang="es-ES_tradnl" altLang="en-US" sz="4400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9160" name="Object 11"/>
          <p:cNvGraphicFramePr>
            <a:graphicFrameLocks noChangeAspect="1"/>
          </p:cNvGraphicFramePr>
          <p:nvPr/>
        </p:nvGraphicFramePr>
        <p:xfrm>
          <a:off x="2419350" y="898525"/>
          <a:ext cx="409098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7" name="Ecuación" r:id="rId7" imgW="1790700" imgH="279400" progId="Equation.3">
                  <p:embed/>
                </p:oleObj>
              </mc:Choice>
              <mc:Fallback>
                <p:oleObj name="Ecuación" r:id="rId7" imgW="1790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350" y="898525"/>
                        <a:ext cx="409098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6" name="Rectangle 12"/>
          <p:cNvSpPr>
            <a:spLocks noChangeArrowheads="1"/>
          </p:cNvSpPr>
          <p:nvPr/>
        </p:nvSpPr>
        <p:spPr bwMode="auto">
          <a:xfrm>
            <a:off x="1331913" y="1608138"/>
            <a:ext cx="506412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if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9162" name="Object 13"/>
          <p:cNvGraphicFramePr>
            <a:graphicFrameLocks noChangeAspect="1"/>
          </p:cNvGraphicFramePr>
          <p:nvPr/>
        </p:nvGraphicFramePr>
        <p:xfrm>
          <a:off x="1760538" y="1741488"/>
          <a:ext cx="21224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8" name="Ecuación" r:id="rId9" imgW="926698" imgH="253890" progId="Equation.3">
                  <p:embed/>
                </p:oleObj>
              </mc:Choice>
              <mc:Fallback>
                <p:oleObj name="Ecuación" r:id="rId9" imgW="92669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8" y="1741488"/>
                        <a:ext cx="21224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3" name="Object 14"/>
          <p:cNvGraphicFramePr>
            <a:graphicFrameLocks noChangeAspect="1"/>
          </p:cNvGraphicFramePr>
          <p:nvPr/>
        </p:nvGraphicFramePr>
        <p:xfrm>
          <a:off x="1760538" y="2181225"/>
          <a:ext cx="212248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9" name="Ecuación" r:id="rId11" imgW="926698" imgH="253890" progId="Equation.3">
                  <p:embed/>
                </p:oleObj>
              </mc:Choice>
              <mc:Fallback>
                <p:oleObj name="Ecuación" r:id="rId11" imgW="92669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8" y="2181225"/>
                        <a:ext cx="212248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Rectangle 15"/>
          <p:cNvSpPr>
            <a:spLocks noChangeArrowheads="1"/>
          </p:cNvSpPr>
          <p:nvPr/>
        </p:nvSpPr>
        <p:spPr bwMode="auto">
          <a:xfrm>
            <a:off x="1331913" y="2055813"/>
            <a:ext cx="506412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if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830" name="AutoShape 16"/>
          <p:cNvSpPr>
            <a:spLocks noChangeArrowheads="1"/>
          </p:cNvSpPr>
          <p:nvPr/>
        </p:nvSpPr>
        <p:spPr bwMode="auto">
          <a:xfrm>
            <a:off x="3933825" y="1924050"/>
            <a:ext cx="581025" cy="93663"/>
          </a:xfrm>
          <a:prstGeom prst="rightArrow">
            <a:avLst>
              <a:gd name="adj1" fmla="val 50000"/>
              <a:gd name="adj2" fmla="val 15508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31" name="Rectangle 17"/>
          <p:cNvSpPr>
            <a:spLocks noChangeArrowheads="1"/>
          </p:cNvSpPr>
          <p:nvPr/>
        </p:nvSpPr>
        <p:spPr bwMode="auto">
          <a:xfrm>
            <a:off x="4543425" y="1755775"/>
            <a:ext cx="10890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accept 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9167" name="Object 18"/>
          <p:cNvGraphicFramePr>
            <a:graphicFrameLocks noChangeAspect="1"/>
          </p:cNvGraphicFramePr>
          <p:nvPr/>
        </p:nvGraphicFramePr>
        <p:xfrm>
          <a:off x="5599113" y="1792288"/>
          <a:ext cx="3429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0" name="Ecuación" r:id="rId13" imgW="292100" imgH="444500" progId="Equation.3">
                  <p:embed/>
                </p:oleObj>
              </mc:Choice>
              <mc:Fallback>
                <p:oleObj name="Ecuación" r:id="rId13" imgW="292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9113" y="1792288"/>
                        <a:ext cx="3429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3" name="AutoShape 19"/>
          <p:cNvSpPr>
            <a:spLocks noChangeArrowheads="1"/>
          </p:cNvSpPr>
          <p:nvPr/>
        </p:nvSpPr>
        <p:spPr bwMode="auto">
          <a:xfrm>
            <a:off x="3930650" y="2332038"/>
            <a:ext cx="581025" cy="95250"/>
          </a:xfrm>
          <a:prstGeom prst="rightArrow">
            <a:avLst>
              <a:gd name="adj1" fmla="val 50000"/>
              <a:gd name="adj2" fmla="val 15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34" name="Rectangle 20"/>
          <p:cNvSpPr>
            <a:spLocks noChangeArrowheads="1"/>
          </p:cNvSpPr>
          <p:nvPr/>
        </p:nvSpPr>
        <p:spPr bwMode="auto">
          <a:xfrm>
            <a:off x="4471988" y="2095500"/>
            <a:ext cx="1233487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reject 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9170" name="Object 21"/>
          <p:cNvGraphicFramePr>
            <a:graphicFrameLocks noChangeAspect="1"/>
          </p:cNvGraphicFramePr>
          <p:nvPr/>
        </p:nvGraphicFramePr>
        <p:xfrm>
          <a:off x="5478463" y="2147888"/>
          <a:ext cx="342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1" name="Ecuación" r:id="rId15" imgW="152334" imgH="228501" progId="Equation.3">
                  <p:embed/>
                </p:oleObj>
              </mc:Choice>
              <mc:Fallback>
                <p:oleObj name="Ecuación" r:id="rId15" imgW="152334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8463" y="2147888"/>
                        <a:ext cx="3429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6" name="Rectangle 22"/>
          <p:cNvSpPr>
            <a:spLocks noChangeArrowheads="1"/>
          </p:cNvSpPr>
          <p:nvPr/>
        </p:nvSpPr>
        <p:spPr bwMode="auto">
          <a:xfrm>
            <a:off x="5638800" y="2116138"/>
            <a:ext cx="1812925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and go  to i) 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49172" name="Group 25"/>
          <p:cNvGrpSpPr>
            <a:grpSpLocks/>
          </p:cNvGrpSpPr>
          <p:nvPr/>
        </p:nvGrpSpPr>
        <p:grpSpPr bwMode="auto">
          <a:xfrm>
            <a:off x="598488" y="785813"/>
            <a:ext cx="350837" cy="1474787"/>
            <a:chOff x="204" y="1979"/>
            <a:chExt cx="317" cy="1315"/>
          </a:xfrm>
        </p:grpSpPr>
        <p:sp>
          <p:nvSpPr>
            <p:cNvPr id="34852" name="Line 26"/>
            <p:cNvSpPr>
              <a:spLocks noChangeShapeType="1"/>
            </p:cNvSpPr>
            <p:nvPr/>
          </p:nvSpPr>
          <p:spPr bwMode="auto">
            <a:xfrm flipV="1">
              <a:off x="204" y="1979"/>
              <a:ext cx="0" cy="13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53" name="Line 27"/>
            <p:cNvSpPr>
              <a:spLocks noChangeShapeType="1"/>
            </p:cNvSpPr>
            <p:nvPr/>
          </p:nvSpPr>
          <p:spPr bwMode="auto">
            <a:xfrm flipV="1">
              <a:off x="204" y="2568"/>
              <a:ext cx="0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54" name="Line 28"/>
            <p:cNvSpPr>
              <a:spLocks noChangeShapeType="1"/>
            </p:cNvSpPr>
            <p:nvPr/>
          </p:nvSpPr>
          <p:spPr bwMode="auto">
            <a:xfrm>
              <a:off x="204" y="3294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55" name="Line 29"/>
            <p:cNvSpPr>
              <a:spLocks noChangeShapeType="1"/>
            </p:cNvSpPr>
            <p:nvPr/>
          </p:nvSpPr>
          <p:spPr bwMode="auto">
            <a:xfrm flipH="1">
              <a:off x="277" y="3294"/>
              <a:ext cx="1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56" name="Line 30"/>
            <p:cNvSpPr>
              <a:spLocks noChangeShapeType="1"/>
            </p:cNvSpPr>
            <p:nvPr/>
          </p:nvSpPr>
          <p:spPr bwMode="auto">
            <a:xfrm>
              <a:off x="204" y="1979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57" name="Line 31"/>
            <p:cNvSpPr>
              <a:spLocks noChangeShapeType="1"/>
            </p:cNvSpPr>
            <p:nvPr/>
          </p:nvSpPr>
          <p:spPr bwMode="auto">
            <a:xfrm>
              <a:off x="204" y="1979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49173" name="Object 56"/>
          <p:cNvGraphicFramePr>
            <a:graphicFrameLocks noChangeAspect="1"/>
          </p:cNvGraphicFramePr>
          <p:nvPr/>
        </p:nvGraphicFramePr>
        <p:xfrm>
          <a:off x="179388" y="3070225"/>
          <a:ext cx="1741487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2" name="Ecuación" r:id="rId17" imgW="1066337" imgH="203112" progId="Equation.3">
                  <p:embed/>
                </p:oleObj>
              </mc:Choice>
              <mc:Fallback>
                <p:oleObj name="Ecuación" r:id="rId17" imgW="106633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070225"/>
                        <a:ext cx="1741487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4" name="Object 66"/>
          <p:cNvGraphicFramePr>
            <a:graphicFrameLocks noChangeAspect="1"/>
          </p:cNvGraphicFramePr>
          <p:nvPr/>
        </p:nvGraphicFramePr>
        <p:xfrm>
          <a:off x="2217738" y="3611563"/>
          <a:ext cx="20669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3" name="Ecuación" r:id="rId19" imgW="1193800" imgH="444500" progId="Equation.3">
                  <p:embed/>
                </p:oleObj>
              </mc:Choice>
              <mc:Fallback>
                <p:oleObj name="Ecuación" r:id="rId19" imgW="1193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7738" y="3611563"/>
                        <a:ext cx="206692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5" name="Object 72"/>
          <p:cNvGraphicFramePr>
            <a:graphicFrameLocks noChangeAspect="1"/>
          </p:cNvGraphicFramePr>
          <p:nvPr/>
        </p:nvGraphicFramePr>
        <p:xfrm>
          <a:off x="6348413" y="2986088"/>
          <a:ext cx="20399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4" name="Ecuación" r:id="rId21" imgW="1396394" imgH="253890" progId="Equation.3">
                  <p:embed/>
                </p:oleObj>
              </mc:Choice>
              <mc:Fallback>
                <p:oleObj name="Ecuación" r:id="rId21" imgW="1396394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8413" y="2986088"/>
                        <a:ext cx="203993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6" name="Object 73"/>
          <p:cNvGraphicFramePr>
            <a:graphicFrameLocks noChangeAspect="1"/>
          </p:cNvGraphicFramePr>
          <p:nvPr/>
        </p:nvGraphicFramePr>
        <p:xfrm>
          <a:off x="180975" y="4797425"/>
          <a:ext cx="39560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5" name="Ecuación" r:id="rId23" imgW="2298700" imgH="508000" progId="Equation.3">
                  <p:embed/>
                </p:oleObj>
              </mc:Choice>
              <mc:Fallback>
                <p:oleObj name="Ecuación" r:id="rId23" imgW="22987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4797425"/>
                        <a:ext cx="395605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42" name="AutoShape 75"/>
          <p:cNvSpPr>
            <a:spLocks/>
          </p:cNvSpPr>
          <p:nvPr/>
        </p:nvSpPr>
        <p:spPr bwMode="auto">
          <a:xfrm>
            <a:off x="2000250" y="3590925"/>
            <a:ext cx="144463" cy="792163"/>
          </a:xfrm>
          <a:prstGeom prst="rightBrace">
            <a:avLst>
              <a:gd name="adj1" fmla="val 45696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43" name="Line 105"/>
          <p:cNvSpPr>
            <a:spLocks noChangeShapeType="1"/>
          </p:cNvSpPr>
          <p:nvPr/>
        </p:nvSpPr>
        <p:spPr bwMode="auto">
          <a:xfrm>
            <a:off x="179388" y="2708275"/>
            <a:ext cx="87137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44" name="Rectangle 108"/>
          <p:cNvSpPr>
            <a:spLocks noChangeArrowheads="1"/>
          </p:cNvSpPr>
          <p:nvPr/>
        </p:nvSpPr>
        <p:spPr bwMode="auto">
          <a:xfrm>
            <a:off x="250825" y="115888"/>
            <a:ext cx="1728788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400" b="1" i="1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</a:t>
            </a:r>
          </a:p>
        </p:txBody>
      </p:sp>
      <p:sp>
        <p:nvSpPr>
          <p:cNvPr id="34845" name="Line 109"/>
          <p:cNvSpPr>
            <a:spLocks noChangeShapeType="1"/>
          </p:cNvSpPr>
          <p:nvPr/>
        </p:nvSpPr>
        <p:spPr bwMode="auto">
          <a:xfrm>
            <a:off x="25400" y="4724400"/>
            <a:ext cx="4211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9181" name="Object 110"/>
          <p:cNvGraphicFramePr>
            <a:graphicFrameLocks noChangeAspect="1"/>
          </p:cNvGraphicFramePr>
          <p:nvPr/>
        </p:nvGraphicFramePr>
        <p:xfrm>
          <a:off x="123825" y="3967163"/>
          <a:ext cx="19018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6" name="Ecuación" r:id="rId25" imgW="939800" imgH="228600" progId="Equation.3">
                  <p:embed/>
                </p:oleObj>
              </mc:Choice>
              <mc:Fallback>
                <p:oleObj name="Ecuación" r:id="rId25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3967163"/>
                        <a:ext cx="19018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2" name="Object 111"/>
          <p:cNvGraphicFramePr>
            <a:graphicFrameLocks noChangeAspect="1"/>
          </p:cNvGraphicFramePr>
          <p:nvPr/>
        </p:nvGraphicFramePr>
        <p:xfrm>
          <a:off x="57150" y="3573463"/>
          <a:ext cx="19304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7" name="Ecuación" r:id="rId27" imgW="952087" imgH="241195" progId="Equation.3">
                  <p:embed/>
                </p:oleObj>
              </mc:Choice>
              <mc:Fallback>
                <p:oleObj name="Ecuación" r:id="rId27" imgW="95208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3573463"/>
                        <a:ext cx="19304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3" name="Object 112"/>
          <p:cNvGraphicFramePr>
            <a:graphicFrameLocks noChangeAspect="1"/>
          </p:cNvGraphicFramePr>
          <p:nvPr/>
        </p:nvGraphicFramePr>
        <p:xfrm>
          <a:off x="2857500" y="5434013"/>
          <a:ext cx="13779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8" name="Ecuación" r:id="rId29" imgW="799753" imgH="203112" progId="Equation.3">
                  <p:embed/>
                </p:oleObj>
              </mc:Choice>
              <mc:Fallback>
                <p:oleObj name="Ecuación" r:id="rId29" imgW="799753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5434013"/>
                        <a:ext cx="13779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191989"/>
              </p:ext>
            </p:extLst>
          </p:nvPr>
        </p:nvGraphicFramePr>
        <p:xfrm>
          <a:off x="322263" y="5986132"/>
          <a:ext cx="273685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9" name="Ecuación" r:id="rId31" imgW="1612900" imgH="203200" progId="Equation.3">
                  <p:embed/>
                </p:oleObj>
              </mc:Choice>
              <mc:Fallback>
                <p:oleObj name="Ecuación" r:id="rId31" imgW="1612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5986132"/>
                        <a:ext cx="273685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5" name="Object 115"/>
          <p:cNvGraphicFramePr>
            <a:graphicFrameLocks noChangeAspect="1"/>
          </p:cNvGraphicFramePr>
          <p:nvPr/>
        </p:nvGraphicFramePr>
        <p:xfrm>
          <a:off x="6732588" y="4167188"/>
          <a:ext cx="180022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60" name="Ecuación" r:id="rId33" imgW="888614" imgH="203112" progId="Equation.3">
                  <p:embed/>
                </p:oleObj>
              </mc:Choice>
              <mc:Fallback>
                <p:oleObj name="Ecuación" r:id="rId33" imgW="888614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167188"/>
                        <a:ext cx="180022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6" name="Object 116"/>
          <p:cNvGraphicFramePr>
            <a:graphicFrameLocks noChangeAspect="1"/>
          </p:cNvGraphicFramePr>
          <p:nvPr/>
        </p:nvGraphicFramePr>
        <p:xfrm>
          <a:off x="2484438" y="3005138"/>
          <a:ext cx="33242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61" name="Ecuación" r:id="rId35" imgW="1726451" imgH="253890" progId="Equation.3">
                  <p:embed/>
                </p:oleObj>
              </mc:Choice>
              <mc:Fallback>
                <p:oleObj name="Ecuación" r:id="rId35" imgW="1726451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005138"/>
                        <a:ext cx="332422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516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6"/>
          <p:cNvSpPr>
            <a:spLocks noChangeArrowheads="1"/>
          </p:cNvSpPr>
          <p:nvPr/>
        </p:nvSpPr>
        <p:spPr bwMode="auto">
          <a:xfrm>
            <a:off x="6564799" y="3789363"/>
            <a:ext cx="1309687" cy="936625"/>
          </a:xfrm>
          <a:prstGeom prst="rect">
            <a:avLst/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152400" y="44450"/>
            <a:ext cx="2312988" cy="685800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400" b="1" i="1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Properties:</a:t>
            </a:r>
            <a:r>
              <a:rPr lang="en-GB" altLang="en-US" sz="44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868" name="Rectangle 5"/>
          <p:cNvSpPr>
            <a:spLocks noChangeArrowheads="1"/>
          </p:cNvSpPr>
          <p:nvPr/>
        </p:nvSpPr>
        <p:spPr bwMode="auto">
          <a:xfrm>
            <a:off x="1052513" y="933450"/>
            <a:ext cx="714216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i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Easy to implement and generalize to n dimensions</a:t>
            </a:r>
            <a:r>
              <a:rPr lang="en-GB" altLang="en-US" sz="4400" b="1" i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869" name="Rectangle 6"/>
          <p:cNvSpPr>
            <a:spLocks noChangeArrowheads="1"/>
          </p:cNvSpPr>
          <p:nvPr/>
        </p:nvSpPr>
        <p:spPr bwMode="auto">
          <a:xfrm>
            <a:off x="1403350" y="1881188"/>
            <a:ext cx="183991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Efficiency</a:t>
            </a:r>
            <a:endParaRPr lang="en-GB" alt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1205" name="Object 7"/>
          <p:cNvGraphicFramePr>
            <a:graphicFrameLocks noChangeAspect="1"/>
          </p:cNvGraphicFramePr>
          <p:nvPr/>
        </p:nvGraphicFramePr>
        <p:xfrm>
          <a:off x="3943350" y="2709863"/>
          <a:ext cx="85566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47" name="Ecuación" r:id="rId4" imgW="444114" imgH="253780" progId="Equation.3">
                  <p:embed/>
                </p:oleObj>
              </mc:Choice>
              <mc:Fallback>
                <p:oleObj name="Ecuación" r:id="rId4" imgW="444114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2709863"/>
                        <a:ext cx="855663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2482850" y="2516188"/>
            <a:ext cx="15938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under</a:t>
            </a:r>
            <a:r>
              <a:rPr lang="en-GB" altLang="en-US" sz="44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1207" name="Object 12"/>
          <p:cNvGraphicFramePr>
            <a:graphicFrameLocks noChangeAspect="1"/>
          </p:cNvGraphicFramePr>
          <p:nvPr/>
        </p:nvGraphicFramePr>
        <p:xfrm>
          <a:off x="7594600" y="2965450"/>
          <a:ext cx="43656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48" name="Ecuación" r:id="rId6" imgW="419100" imgH="406400" progId="Equation.3">
                  <p:embed/>
                </p:oleObj>
              </mc:Choice>
              <mc:Fallback>
                <p:oleObj name="Ecuación" r:id="rId6" imgW="4191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4600" y="2965450"/>
                        <a:ext cx="436563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13"/>
          <p:cNvGraphicFramePr>
            <a:graphicFrameLocks noChangeAspect="1"/>
          </p:cNvGraphicFramePr>
          <p:nvPr/>
        </p:nvGraphicFramePr>
        <p:xfrm>
          <a:off x="1763713" y="2908300"/>
          <a:ext cx="7524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49" name="Ecuación" r:id="rId8" imgW="596900" imgH="482600" progId="Equation.3">
                  <p:embed/>
                </p:oleObj>
              </mc:Choice>
              <mc:Fallback>
                <p:oleObj name="Ecuación" r:id="rId8" imgW="596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908300"/>
                        <a:ext cx="7524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15"/>
          <p:cNvGraphicFramePr>
            <a:graphicFrameLocks noChangeAspect="1"/>
          </p:cNvGraphicFramePr>
          <p:nvPr/>
        </p:nvGraphicFramePr>
        <p:xfrm>
          <a:off x="3749675" y="4876800"/>
          <a:ext cx="9112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0" name="Ecuación" r:id="rId10" imgW="787400" imgH="482600" progId="Equation.3">
                  <p:embed/>
                </p:oleObj>
              </mc:Choice>
              <mc:Fallback>
                <p:oleObj name="Ecuación" r:id="rId10" imgW="787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9675" y="4876800"/>
                        <a:ext cx="911225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5" name="Rectangle 16"/>
          <p:cNvSpPr>
            <a:spLocks noChangeArrowheads="1"/>
          </p:cNvSpPr>
          <p:nvPr/>
        </p:nvSpPr>
        <p:spPr bwMode="auto">
          <a:xfrm>
            <a:off x="4621213" y="4892675"/>
            <a:ext cx="441483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is equivalent to the Inverse Transform method</a:t>
            </a:r>
            <a:endParaRPr lang="en-GB" altLang="en-US" sz="1800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6" name="Rectangle 19"/>
          <p:cNvSpPr>
            <a:spLocks noChangeArrowheads="1"/>
          </p:cNvSpPr>
          <p:nvPr/>
        </p:nvSpPr>
        <p:spPr bwMode="auto">
          <a:xfrm>
            <a:off x="3490913" y="5767388"/>
            <a:ext cx="443071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1800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The better adjusted the covering is, the higher is the efficiency</a:t>
            </a:r>
            <a:endParaRPr lang="en-GB" altLang="en-US" sz="1800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7" name="Oval 20"/>
          <p:cNvSpPr>
            <a:spLocks noChangeArrowheads="1"/>
          </p:cNvSpPr>
          <p:nvPr/>
        </p:nvSpPr>
        <p:spPr bwMode="auto">
          <a:xfrm>
            <a:off x="3403600" y="5911850"/>
            <a:ext cx="153988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8" name="Rectangle 23"/>
          <p:cNvSpPr>
            <a:spLocks noChangeArrowheads="1"/>
          </p:cNvSpPr>
          <p:nvPr/>
        </p:nvSpPr>
        <p:spPr bwMode="auto">
          <a:xfrm>
            <a:off x="2338388" y="2905125"/>
            <a:ext cx="284003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covering domain</a:t>
            </a:r>
            <a:r>
              <a:rPr lang="en-GB" altLang="en-US" sz="44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879" name="Line 24"/>
          <p:cNvSpPr>
            <a:spLocks noChangeShapeType="1"/>
          </p:cNvSpPr>
          <p:nvPr/>
        </p:nvSpPr>
        <p:spPr bwMode="auto">
          <a:xfrm>
            <a:off x="2698750" y="3181350"/>
            <a:ext cx="211137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80" name="Rectangle 26"/>
          <p:cNvSpPr>
            <a:spLocks noChangeArrowheads="1"/>
          </p:cNvSpPr>
          <p:nvPr/>
        </p:nvSpPr>
        <p:spPr bwMode="auto">
          <a:xfrm>
            <a:off x="4859338" y="2928938"/>
            <a:ext cx="284003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generated events</a:t>
            </a:r>
            <a:r>
              <a:rPr lang="en-GB" altLang="en-US" sz="44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881" name="Line 27"/>
          <p:cNvSpPr>
            <a:spLocks noChangeShapeType="1"/>
          </p:cNvSpPr>
          <p:nvPr/>
        </p:nvSpPr>
        <p:spPr bwMode="auto">
          <a:xfrm>
            <a:off x="5219700" y="3182938"/>
            <a:ext cx="211137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82" name="Rectangle 28"/>
          <p:cNvSpPr>
            <a:spLocks noChangeArrowheads="1"/>
          </p:cNvSpPr>
          <p:nvPr/>
        </p:nvSpPr>
        <p:spPr bwMode="auto">
          <a:xfrm>
            <a:off x="4786313" y="2481263"/>
            <a:ext cx="284003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accepted events</a:t>
            </a:r>
            <a:r>
              <a:rPr lang="en-GB" altLang="en-US" sz="44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1218" name="Object 29"/>
          <p:cNvGraphicFramePr>
            <a:graphicFrameLocks noChangeAspect="1"/>
          </p:cNvGraphicFramePr>
          <p:nvPr/>
        </p:nvGraphicFramePr>
        <p:xfrm>
          <a:off x="4859338" y="3054350"/>
          <a:ext cx="312737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1" name="Ecuación" r:id="rId12" imgW="254000" imgH="190500" progId="Equation.3">
                  <p:embed/>
                </p:oleObj>
              </mc:Choice>
              <mc:Fallback>
                <p:oleObj name="Ecuación" r:id="rId12" imgW="2540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054350"/>
                        <a:ext cx="312737" cy="24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9" name="Object 30"/>
          <p:cNvGraphicFramePr>
            <a:graphicFrameLocks noChangeAspect="1"/>
          </p:cNvGraphicFramePr>
          <p:nvPr/>
        </p:nvGraphicFramePr>
        <p:xfrm>
          <a:off x="3697288" y="3865563"/>
          <a:ext cx="4132262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2" name="Ecuación" r:id="rId14" imgW="2146300" imgH="457200" progId="Equation.3">
                  <p:embed/>
                </p:oleObj>
              </mc:Choice>
              <mc:Fallback>
                <p:oleObj name="Ecuación" r:id="rId14" imgW="2146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288" y="3865563"/>
                        <a:ext cx="4132262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0" name="Object 31"/>
          <p:cNvGraphicFramePr>
            <a:graphicFrameLocks noChangeAspect="1"/>
          </p:cNvGraphicFramePr>
          <p:nvPr/>
        </p:nvGraphicFramePr>
        <p:xfrm>
          <a:off x="6502400" y="2144713"/>
          <a:ext cx="21256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3" name="Ecuación" r:id="rId16" imgW="1091726" imgH="215806" progId="Equation.3">
                  <p:embed/>
                </p:oleObj>
              </mc:Choice>
              <mc:Fallback>
                <p:oleObj name="Ecuación" r:id="rId16" imgW="109172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2400" y="2144713"/>
                        <a:ext cx="21256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6" name="Rectangle 32"/>
          <p:cNvSpPr>
            <a:spLocks noChangeArrowheads="1"/>
          </p:cNvSpPr>
          <p:nvPr/>
        </p:nvSpPr>
        <p:spPr bwMode="auto">
          <a:xfrm>
            <a:off x="4029075" y="1844675"/>
            <a:ext cx="26003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covering domain</a:t>
            </a:r>
            <a:r>
              <a:rPr lang="en-GB" altLang="en-US" sz="44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887" name="Oval 34"/>
          <p:cNvSpPr>
            <a:spLocks noChangeArrowheads="1"/>
          </p:cNvSpPr>
          <p:nvPr/>
        </p:nvSpPr>
        <p:spPr bwMode="auto">
          <a:xfrm>
            <a:off x="3408363" y="5097463"/>
            <a:ext cx="153987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88" name="Oval 35"/>
          <p:cNvSpPr>
            <a:spLocks noChangeArrowheads="1"/>
          </p:cNvSpPr>
          <p:nvPr/>
        </p:nvSpPr>
        <p:spPr bwMode="auto">
          <a:xfrm>
            <a:off x="3400425" y="4221163"/>
            <a:ext cx="153988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224" name="Group 54"/>
          <p:cNvGrpSpPr>
            <a:grpSpLocks/>
          </p:cNvGrpSpPr>
          <p:nvPr/>
        </p:nvGrpSpPr>
        <p:grpSpPr bwMode="auto">
          <a:xfrm>
            <a:off x="-14288" y="4221163"/>
            <a:ext cx="3455988" cy="2592387"/>
            <a:chOff x="-23" y="2387"/>
            <a:chExt cx="2526" cy="1950"/>
          </a:xfrm>
        </p:grpSpPr>
        <p:sp>
          <p:nvSpPr>
            <p:cNvPr id="36890" name="Line 55"/>
            <p:cNvSpPr>
              <a:spLocks noChangeAspect="1" noChangeShapeType="1"/>
            </p:cNvSpPr>
            <p:nvPr/>
          </p:nvSpPr>
          <p:spPr bwMode="auto">
            <a:xfrm>
              <a:off x="153" y="4161"/>
              <a:ext cx="23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91" name="Rectangle 56"/>
            <p:cNvSpPr>
              <a:spLocks noChangeAspect="1" noChangeArrowheads="1"/>
            </p:cNvSpPr>
            <p:nvPr/>
          </p:nvSpPr>
          <p:spPr bwMode="auto">
            <a:xfrm>
              <a:off x="454" y="2852"/>
              <a:ext cx="1858" cy="1306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7" name="Freeform 57"/>
            <p:cNvSpPr>
              <a:spLocks noChangeAspect="1"/>
            </p:cNvSpPr>
            <p:nvPr/>
          </p:nvSpPr>
          <p:spPr bwMode="auto">
            <a:xfrm>
              <a:off x="754" y="3074"/>
              <a:ext cx="1339" cy="1084"/>
            </a:xfrm>
            <a:custGeom>
              <a:avLst/>
              <a:gdLst>
                <a:gd name="T0" fmla="*/ 0 w 2222"/>
                <a:gd name="T1" fmla="*/ 75 h 1693"/>
                <a:gd name="T2" fmla="*/ 2 w 2222"/>
                <a:gd name="T3" fmla="*/ 49 h 1693"/>
                <a:gd name="T4" fmla="*/ 7 w 2222"/>
                <a:gd name="T5" fmla="*/ 21 h 1693"/>
                <a:gd name="T6" fmla="*/ 13 w 2222"/>
                <a:gd name="T7" fmla="*/ 3 h 1693"/>
                <a:gd name="T8" fmla="*/ 22 w 2222"/>
                <a:gd name="T9" fmla="*/ 5 h 1693"/>
                <a:gd name="T10" fmla="*/ 33 w 2222"/>
                <a:gd name="T11" fmla="*/ 19 h 1693"/>
                <a:gd name="T12" fmla="*/ 46 w 2222"/>
                <a:gd name="T13" fmla="*/ 40 h 1693"/>
                <a:gd name="T14" fmla="*/ 57 w 2222"/>
                <a:gd name="T15" fmla="*/ 63 h 1693"/>
                <a:gd name="T16" fmla="*/ 64 w 2222"/>
                <a:gd name="T17" fmla="*/ 75 h 16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22" h="1693">
                  <a:moveTo>
                    <a:pt x="0" y="1693"/>
                  </a:moveTo>
                  <a:cubicBezTo>
                    <a:pt x="26" y="1500"/>
                    <a:pt x="52" y="1308"/>
                    <a:pt x="90" y="1104"/>
                  </a:cubicBezTo>
                  <a:cubicBezTo>
                    <a:pt x="128" y="900"/>
                    <a:pt x="166" y="643"/>
                    <a:pt x="226" y="469"/>
                  </a:cubicBezTo>
                  <a:cubicBezTo>
                    <a:pt x="286" y="295"/>
                    <a:pt x="362" y="120"/>
                    <a:pt x="453" y="60"/>
                  </a:cubicBezTo>
                  <a:cubicBezTo>
                    <a:pt x="544" y="0"/>
                    <a:pt x="657" y="45"/>
                    <a:pt x="771" y="106"/>
                  </a:cubicBezTo>
                  <a:cubicBezTo>
                    <a:pt x="885" y="167"/>
                    <a:pt x="998" y="287"/>
                    <a:pt x="1134" y="423"/>
                  </a:cubicBezTo>
                  <a:cubicBezTo>
                    <a:pt x="1270" y="559"/>
                    <a:pt x="1443" y="756"/>
                    <a:pt x="1587" y="922"/>
                  </a:cubicBezTo>
                  <a:cubicBezTo>
                    <a:pt x="1731" y="1088"/>
                    <a:pt x="1889" y="1293"/>
                    <a:pt x="1995" y="1421"/>
                  </a:cubicBezTo>
                  <a:cubicBezTo>
                    <a:pt x="2101" y="1549"/>
                    <a:pt x="2161" y="1621"/>
                    <a:pt x="2222" y="1693"/>
                  </a:cubicBezTo>
                </a:path>
              </a:pathLst>
            </a:custGeom>
            <a:solidFill>
              <a:srgbClr val="33CCCC"/>
            </a:solidFill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93" name="Line 58"/>
            <p:cNvSpPr>
              <a:spLocks noChangeAspect="1" noChangeShapeType="1"/>
            </p:cNvSpPr>
            <p:nvPr/>
          </p:nvSpPr>
          <p:spPr bwMode="auto">
            <a:xfrm flipV="1">
              <a:off x="153" y="2387"/>
              <a:ext cx="0" cy="17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51229" name="Object 59"/>
            <p:cNvGraphicFramePr>
              <a:graphicFrameLocks noChangeAspect="1"/>
            </p:cNvGraphicFramePr>
            <p:nvPr/>
          </p:nvGraphicFramePr>
          <p:xfrm>
            <a:off x="225" y="3113"/>
            <a:ext cx="690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54" name="Ecuación" r:id="rId18" imgW="863225" imgH="215806" progId="Equation.3">
                    <p:embed/>
                  </p:oleObj>
                </mc:Choice>
                <mc:Fallback>
                  <p:oleObj name="Ecuación" r:id="rId18" imgW="863225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" y="3113"/>
                          <a:ext cx="690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0" name="Object 60"/>
            <p:cNvGraphicFramePr>
              <a:graphicFrameLocks noChangeAspect="1"/>
            </p:cNvGraphicFramePr>
            <p:nvPr/>
          </p:nvGraphicFramePr>
          <p:xfrm>
            <a:off x="1140" y="3427"/>
            <a:ext cx="407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55" name="Ecuación" r:id="rId20" imgW="507780" imgH="203112" progId="Equation.3">
                    <p:embed/>
                  </p:oleObj>
                </mc:Choice>
                <mc:Fallback>
                  <p:oleObj name="Ecuación" r:id="rId20" imgW="507780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0" y="3427"/>
                          <a:ext cx="407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96" name="Line 61"/>
            <p:cNvSpPr>
              <a:spLocks noChangeAspect="1" noChangeShapeType="1"/>
            </p:cNvSpPr>
            <p:nvPr/>
          </p:nvSpPr>
          <p:spPr bwMode="auto">
            <a:xfrm>
              <a:off x="153" y="3102"/>
              <a:ext cx="90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51232" name="Object 62"/>
            <p:cNvGraphicFramePr>
              <a:graphicFrameLocks noChangeAspect="1"/>
            </p:cNvGraphicFramePr>
            <p:nvPr/>
          </p:nvGraphicFramePr>
          <p:xfrm>
            <a:off x="700" y="4191"/>
            <a:ext cx="110" cy="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56" name="Ecuación" r:id="rId22" imgW="126835" imgH="139518" progId="Equation.3">
                    <p:embed/>
                  </p:oleObj>
                </mc:Choice>
                <mc:Fallback>
                  <p:oleObj name="Ecuación" r:id="rId22" imgW="126835" imgH="1395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" y="4191"/>
                          <a:ext cx="110" cy="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3" name="Object 63"/>
            <p:cNvGraphicFramePr>
              <a:graphicFrameLocks noChangeAspect="1"/>
            </p:cNvGraphicFramePr>
            <p:nvPr/>
          </p:nvGraphicFramePr>
          <p:xfrm>
            <a:off x="2039" y="4176"/>
            <a:ext cx="110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57" name="Ecuación" r:id="rId24" imgW="126725" imgH="177415" progId="Equation.3">
                    <p:embed/>
                  </p:oleObj>
                </mc:Choice>
                <mc:Fallback>
                  <p:oleObj name="Ecuación" r:id="rId24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9" y="4176"/>
                          <a:ext cx="110" cy="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99" name="Line 64"/>
            <p:cNvSpPr>
              <a:spLocks noChangeAspect="1" noChangeShapeType="1"/>
            </p:cNvSpPr>
            <p:nvPr/>
          </p:nvSpPr>
          <p:spPr bwMode="auto">
            <a:xfrm>
              <a:off x="754" y="4158"/>
              <a:ext cx="133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51235" name="Object 65"/>
            <p:cNvGraphicFramePr>
              <a:graphicFrameLocks noChangeAspect="1"/>
            </p:cNvGraphicFramePr>
            <p:nvPr/>
          </p:nvGraphicFramePr>
          <p:xfrm>
            <a:off x="399" y="4196"/>
            <a:ext cx="132" cy="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58" name="Ecuación" r:id="rId26" imgW="152334" imgH="139639" progId="Equation.3">
                    <p:embed/>
                  </p:oleObj>
                </mc:Choice>
                <mc:Fallback>
                  <p:oleObj name="Ecuación" r:id="rId26" imgW="152334" imgH="13963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" y="4196"/>
                          <a:ext cx="132" cy="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6" name="Object 66"/>
            <p:cNvGraphicFramePr>
              <a:graphicFrameLocks noChangeAspect="1"/>
            </p:cNvGraphicFramePr>
            <p:nvPr/>
          </p:nvGraphicFramePr>
          <p:xfrm>
            <a:off x="2234" y="4175"/>
            <a:ext cx="132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59" name="Ecuación" r:id="rId28" imgW="152268" imgH="203024" progId="Equation.3">
                    <p:embed/>
                  </p:oleObj>
                </mc:Choice>
                <mc:Fallback>
                  <p:oleObj name="Ecuación" r:id="rId28" imgW="152268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4" y="4175"/>
                          <a:ext cx="132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7" name="Object 67"/>
            <p:cNvGraphicFramePr>
              <a:graphicFrameLocks noChangeAspect="1"/>
            </p:cNvGraphicFramePr>
            <p:nvPr/>
          </p:nvGraphicFramePr>
          <p:xfrm>
            <a:off x="11" y="2762"/>
            <a:ext cx="100" cy="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60" name="Ecuación" r:id="rId30" imgW="126725" imgH="177415" progId="Equation.3">
                    <p:embed/>
                  </p:oleObj>
                </mc:Choice>
                <mc:Fallback>
                  <p:oleObj name="Ecuación" r:id="rId30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" y="2762"/>
                          <a:ext cx="100" cy="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8" name="Object 68"/>
            <p:cNvGraphicFramePr>
              <a:graphicFrameLocks noChangeAspect="1"/>
            </p:cNvGraphicFramePr>
            <p:nvPr/>
          </p:nvGraphicFramePr>
          <p:xfrm>
            <a:off x="-23" y="4055"/>
            <a:ext cx="110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61" name="Ecuación" r:id="rId32" imgW="126725" imgH="177415" progId="Equation.3">
                    <p:embed/>
                  </p:oleObj>
                </mc:Choice>
                <mc:Fallback>
                  <p:oleObj name="Ecuación" r:id="rId32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3" y="4055"/>
                          <a:ext cx="110" cy="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04" name="Line 69"/>
            <p:cNvSpPr>
              <a:spLocks noChangeAspect="1" noChangeShapeType="1"/>
            </p:cNvSpPr>
            <p:nvPr/>
          </p:nvSpPr>
          <p:spPr bwMode="auto">
            <a:xfrm>
              <a:off x="153" y="2852"/>
              <a:ext cx="3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05" name="Rectangle 70"/>
            <p:cNvSpPr>
              <a:spLocks noChangeArrowheads="1"/>
            </p:cNvSpPr>
            <p:nvPr/>
          </p:nvSpPr>
          <p:spPr bwMode="auto">
            <a:xfrm>
              <a:off x="839" y="3730"/>
              <a:ext cx="839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s-ES_tradnl" altLang="en-US" sz="1600" b="1" i="1">
                  <a:solidFill>
                    <a:srgbClr val="FF0000"/>
                  </a:solidFill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rPr>
                <a:t>accepted</a:t>
              </a:r>
              <a:r>
                <a:rPr lang="es-ES_tradnl" altLang="en-US" sz="2000" b="1" i="1">
                  <a:solidFill>
                    <a:srgbClr val="FF0000"/>
                  </a:solidFill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rPr>
                <a:t> </a:t>
              </a:r>
              <a:r>
                <a:rPr lang="es-ES_tradnl" altLang="en-US" b="1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36906" name="Rectangle 71"/>
            <p:cNvSpPr>
              <a:spLocks noChangeArrowheads="1"/>
            </p:cNvSpPr>
            <p:nvPr/>
          </p:nvSpPr>
          <p:spPr bwMode="auto">
            <a:xfrm>
              <a:off x="1383" y="3066"/>
              <a:ext cx="817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s-ES_tradnl" altLang="en-US" sz="1600" b="1" i="1">
                  <a:solidFill>
                    <a:srgbClr val="008000"/>
                  </a:solidFill>
                  <a:latin typeface="Arial" panose="020B0604020202020204" pitchFamily="34" charset="0"/>
                  <a:ea typeface="Times New Roman" charset="0"/>
                  <a:cs typeface="Arial" panose="020B0604020202020204" pitchFamily="34" charset="0"/>
                </a:rPr>
                <a:t>rejected</a:t>
              </a:r>
              <a:r>
                <a:rPr lang="es-ES_tradnl" altLang="en-US" sz="2000" b="1" i="1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232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250825" y="188913"/>
            <a:ext cx="4953000" cy="6858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i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Straight forward generalisation to </a:t>
            </a:r>
            <a:r>
              <a:rPr lang="en-US" altLang="en-US" sz="2400" i="1">
                <a:solidFill>
                  <a:schemeClr val="hlink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n</a:t>
            </a:r>
            <a:r>
              <a:rPr lang="en-US" altLang="en-US" sz="2400" i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dimensions</a:t>
            </a:r>
            <a:endParaRPr lang="en-US" altLang="en-US" sz="4400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1331913" y="1844675"/>
            <a:ext cx="7561262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i="1" dirty="0" err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</a:t>
            </a:r>
            <a:r>
              <a:rPr lang="en-US" altLang="en-US" sz="2000" i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) Generate</a:t>
            </a:r>
            <a:r>
              <a:rPr lang="en-US" altLang="en-US" sz="2000" i="1" dirty="0">
                <a:solidFill>
                  <a:schemeClr val="hlink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n+1                      distributed random quantities</a:t>
            </a:r>
            <a:r>
              <a:rPr lang="en-US" altLang="en-US" sz="4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1187450" y="3636963"/>
            <a:ext cx="3025775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i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ii) Accept or reject </a:t>
            </a:r>
            <a:endParaRPr lang="en-US" altLang="en-US" sz="4400" i="1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2" name="AutoShape 6"/>
          <p:cNvSpPr>
            <a:spLocks noChangeArrowheads="1"/>
          </p:cNvSpPr>
          <p:nvPr/>
        </p:nvSpPr>
        <p:spPr bwMode="auto">
          <a:xfrm rot="10667567">
            <a:off x="250825" y="2205038"/>
            <a:ext cx="762000" cy="3048000"/>
          </a:xfrm>
          <a:prstGeom prst="curvedLeftArrow">
            <a:avLst>
              <a:gd name="adj1" fmla="val 46000"/>
              <a:gd name="adj2" fmla="val 126000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92075" y="3505200"/>
            <a:ext cx="890588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k)</a:t>
            </a:r>
            <a:r>
              <a:rPr lang="en-US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325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096619"/>
              </p:ext>
            </p:extLst>
          </p:nvPr>
        </p:nvGraphicFramePr>
        <p:xfrm>
          <a:off x="2633230" y="4812268"/>
          <a:ext cx="4278313" cy="523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5" name="Ecuación" r:id="rId4" imgW="1536700" imgH="241300" progId="Equation.3">
                  <p:embed/>
                </p:oleObj>
              </mc:Choice>
              <mc:Fallback>
                <p:oleObj name="Ecuación" r:id="rId4" imgW="1536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230" y="4812268"/>
                        <a:ext cx="4278313" cy="523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Rectangle 10"/>
          <p:cNvSpPr>
            <a:spLocks noChangeArrowheads="1"/>
          </p:cNvSpPr>
          <p:nvPr/>
        </p:nvSpPr>
        <p:spPr bwMode="auto">
          <a:xfrm>
            <a:off x="5716588" y="4183063"/>
            <a:ext cx="517525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if</a:t>
            </a:r>
            <a:r>
              <a:rPr lang="en-US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8922" name="Rectangle 11"/>
          <p:cNvSpPr>
            <a:spLocks noChangeArrowheads="1"/>
          </p:cNvSpPr>
          <p:nvPr/>
        </p:nvSpPr>
        <p:spPr bwMode="auto">
          <a:xfrm>
            <a:off x="2211388" y="4183063"/>
            <a:ext cx="1112837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i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accept</a:t>
            </a:r>
            <a:r>
              <a:rPr lang="en-US" altLang="en-US" sz="2000" i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n-US" altLang="en-US" sz="4400" i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2412" name="Rectangle 12"/>
          <p:cNvSpPr>
            <a:spLocks noChangeArrowheads="1"/>
          </p:cNvSpPr>
          <p:nvPr/>
        </p:nvSpPr>
        <p:spPr bwMode="auto">
          <a:xfrm>
            <a:off x="2124075" y="5407025"/>
            <a:ext cx="42195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i="1">
                <a:solidFill>
                  <a:srgbClr val="008000"/>
                </a:solidFill>
                <a:cs typeface="Arial" panose="020B0604020202020204" pitchFamily="34" charset="0"/>
              </a:rPr>
              <a:t>reject  if not</a:t>
            </a:r>
            <a:r>
              <a:rPr lang="en-US" altLang="en-US" sz="2000" i="1">
                <a:solidFill>
                  <a:srgbClr val="0033CC"/>
                </a:solidFill>
                <a:cs typeface="Arial" panose="020B0604020202020204" pitchFamily="34" charset="0"/>
              </a:rPr>
              <a:t> and go </a:t>
            </a:r>
            <a:r>
              <a:rPr lang="en-US" altLang="en-US" sz="200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back to i)</a:t>
            </a:r>
            <a:endParaRPr lang="en-US" altLang="en-US" sz="4400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38924" name="Rectangle 13"/>
          <p:cNvSpPr>
            <a:spLocks noChangeArrowheads="1"/>
          </p:cNvSpPr>
          <p:nvPr/>
        </p:nvSpPr>
        <p:spPr bwMode="auto">
          <a:xfrm>
            <a:off x="231775" y="1268413"/>
            <a:ext cx="1930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400" i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Algorithm:</a:t>
            </a:r>
            <a:r>
              <a:rPr lang="en-US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326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148556"/>
              </p:ext>
            </p:extLst>
          </p:nvPr>
        </p:nvGraphicFramePr>
        <p:xfrm>
          <a:off x="1768510" y="2485232"/>
          <a:ext cx="6969090" cy="590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6" name="Ecuación" r:id="rId6" imgW="3060700" imgH="279400" progId="Equation.3">
                  <p:embed/>
                </p:oleObj>
              </mc:Choice>
              <mc:Fallback>
                <p:oleObj name="Ecuación" r:id="rId6" imgW="3060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510" y="2485232"/>
                        <a:ext cx="6969090" cy="5908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522479"/>
              </p:ext>
            </p:extLst>
          </p:nvPr>
        </p:nvGraphicFramePr>
        <p:xfrm>
          <a:off x="4491606" y="3099058"/>
          <a:ext cx="4216958" cy="609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7" name="Ecuación" r:id="rId8" imgW="1752600" imgH="279400" progId="Equation.3">
                  <p:embed/>
                </p:oleObj>
              </mc:Choice>
              <mc:Fallback>
                <p:oleObj name="Ecuación" r:id="rId8" imgW="17526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606" y="3099058"/>
                        <a:ext cx="4216958" cy="6093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082948"/>
              </p:ext>
            </p:extLst>
          </p:nvPr>
        </p:nvGraphicFramePr>
        <p:xfrm>
          <a:off x="3708400" y="4283590"/>
          <a:ext cx="2312988" cy="45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8" name="Ecuación" r:id="rId10" imgW="1066800" imgH="241300" progId="Equation.3">
                  <p:embed/>
                </p:oleObj>
              </mc:Choice>
              <mc:Fallback>
                <p:oleObj name="Ecuación" r:id="rId10" imgW="1066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283590"/>
                        <a:ext cx="2312988" cy="459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3" name="Object 18"/>
          <p:cNvGraphicFramePr>
            <a:graphicFrameLocks noChangeAspect="1"/>
          </p:cNvGraphicFramePr>
          <p:nvPr/>
        </p:nvGraphicFramePr>
        <p:xfrm>
          <a:off x="3708400" y="1965325"/>
          <a:ext cx="137318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9" name="Ecuación" r:id="rId12" imgW="545626" imgH="253780" progId="Equation.3">
                  <p:embed/>
                </p:oleObj>
              </mc:Choice>
              <mc:Fallback>
                <p:oleObj name="Ecuación" r:id="rId12" imgW="545626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965325"/>
                        <a:ext cx="137318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6741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5"/>
          <p:cNvSpPr>
            <a:spLocks noChangeArrowheads="1"/>
          </p:cNvSpPr>
          <p:nvPr/>
        </p:nvSpPr>
        <p:spPr bwMode="auto">
          <a:xfrm>
            <a:off x="6732588" y="2636838"/>
            <a:ext cx="2160587" cy="1944687"/>
          </a:xfrm>
          <a:prstGeom prst="rect">
            <a:avLst/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3" name="Rectangle 4"/>
          <p:cNvSpPr>
            <a:spLocks noChangeArrowheads="1"/>
          </p:cNvSpPr>
          <p:nvPr/>
        </p:nvSpPr>
        <p:spPr bwMode="auto">
          <a:xfrm>
            <a:off x="34925" y="44450"/>
            <a:ext cx="6842125" cy="8636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b="1" i="1">
                <a:solidFill>
                  <a:srgbClr val="0000FF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Method 3:</a:t>
            </a:r>
            <a:r>
              <a:rPr lang="en-US" altLang="en-US" sz="3200" b="1" i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Importance Sampling </a:t>
            </a:r>
            <a:r>
              <a:rPr lang="en-US" altLang="en-US" sz="32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964" name="Rectangle 31"/>
          <p:cNvSpPr>
            <a:spLocks noChangeArrowheads="1"/>
          </p:cNvSpPr>
          <p:nvPr/>
        </p:nvSpPr>
        <p:spPr bwMode="auto">
          <a:xfrm>
            <a:off x="7453313" y="260350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en-US" sz="2000" b="1" i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graphicFrame>
        <p:nvGraphicFramePr>
          <p:cNvPr id="55300" name="Object 32"/>
          <p:cNvGraphicFramePr>
            <a:graphicFrameLocks noChangeAspect="1"/>
          </p:cNvGraphicFramePr>
          <p:nvPr/>
        </p:nvGraphicFramePr>
        <p:xfrm>
          <a:off x="7308850" y="608013"/>
          <a:ext cx="16478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49" name="Ecuación" r:id="rId4" imgW="723586" imgH="253890" progId="Equation.3">
                  <p:embed/>
                </p:oleObj>
              </mc:Choice>
              <mc:Fallback>
                <p:oleObj name="Ecuación" r:id="rId4" imgW="723586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608013"/>
                        <a:ext cx="16478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34"/>
          <p:cNvGraphicFramePr>
            <a:graphicFrameLocks noChangeAspect="1"/>
          </p:cNvGraphicFramePr>
          <p:nvPr/>
        </p:nvGraphicFramePr>
        <p:xfrm>
          <a:off x="2501900" y="1243013"/>
          <a:ext cx="8763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0" name="Ecuación" r:id="rId6" imgW="444114" imgH="253780" progId="Equation.3">
                  <p:embed/>
                </p:oleObj>
              </mc:Choice>
              <mc:Fallback>
                <p:oleObj name="Ecuación" r:id="rId6" imgW="444114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1243013"/>
                        <a:ext cx="876300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Rectangle 35"/>
          <p:cNvSpPr>
            <a:spLocks noChangeArrowheads="1"/>
          </p:cNvSpPr>
          <p:nvPr/>
        </p:nvSpPr>
        <p:spPr bwMode="auto">
          <a:xfrm>
            <a:off x="-36513" y="1196975"/>
            <a:ext cx="2514601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1) Express  </a:t>
            </a:r>
            <a:r>
              <a:rPr lang="en-US" altLang="en-US" sz="20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968" name="Rectangle 36"/>
          <p:cNvSpPr>
            <a:spLocks noChangeArrowheads="1"/>
          </p:cNvSpPr>
          <p:nvPr/>
        </p:nvSpPr>
        <p:spPr bwMode="auto">
          <a:xfrm>
            <a:off x="3573463" y="1230313"/>
            <a:ext cx="9906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as</a:t>
            </a:r>
            <a:endParaRPr lang="en-US" altLang="en-US" sz="2000" b="1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5304" name="Object 37"/>
          <p:cNvGraphicFramePr>
            <a:graphicFrameLocks noChangeAspect="1"/>
          </p:cNvGraphicFramePr>
          <p:nvPr/>
        </p:nvGraphicFramePr>
        <p:xfrm>
          <a:off x="4702175" y="1276350"/>
          <a:ext cx="31162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" name="Ecuación" r:id="rId8" imgW="3149600" imgH="495300" progId="Equation.3">
                  <p:embed/>
                </p:oleObj>
              </mc:Choice>
              <mc:Fallback>
                <p:oleObj name="Ecuación" r:id="rId8" imgW="314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175" y="1276350"/>
                        <a:ext cx="31162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5" name="Object 38"/>
          <p:cNvGraphicFramePr>
            <a:graphicFrameLocks noChangeAspect="1"/>
          </p:cNvGraphicFramePr>
          <p:nvPr/>
        </p:nvGraphicFramePr>
        <p:xfrm>
          <a:off x="1138238" y="1900238"/>
          <a:ext cx="37211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2" name="Ecuación" r:id="rId10" imgW="3759200" imgH="495300" progId="Equation.3">
                  <p:embed/>
                </p:oleObj>
              </mc:Choice>
              <mc:Fallback>
                <p:oleObj name="Ecuación" r:id="rId10" imgW="3759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1900238"/>
                        <a:ext cx="3721100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6" name="Object 39"/>
          <p:cNvGraphicFramePr>
            <a:graphicFrameLocks noChangeAspect="1"/>
          </p:cNvGraphicFramePr>
          <p:nvPr/>
        </p:nvGraphicFramePr>
        <p:xfrm>
          <a:off x="1176338" y="2443163"/>
          <a:ext cx="67627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3" name="Ecuación" r:id="rId12" imgW="673100" imgH="406400" progId="Equation.3">
                  <p:embed/>
                </p:oleObj>
              </mc:Choice>
              <mc:Fallback>
                <p:oleObj name="Ecuación" r:id="rId12" imgW="6731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2443163"/>
                        <a:ext cx="676275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7" name="Object 40"/>
          <p:cNvGraphicFramePr>
            <a:graphicFrameLocks noChangeAspect="1"/>
          </p:cNvGraphicFramePr>
          <p:nvPr/>
        </p:nvGraphicFramePr>
        <p:xfrm>
          <a:off x="1176338" y="2878138"/>
          <a:ext cx="10064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4" name="Ecuación" r:id="rId14" imgW="1016000" imgH="495300" progId="Equation.3">
                  <p:embed/>
                </p:oleObj>
              </mc:Choice>
              <mc:Fallback>
                <p:oleObj name="Ecuación" r:id="rId14" imgW="10160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2878138"/>
                        <a:ext cx="100647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3" name="Oval 41"/>
          <p:cNvSpPr>
            <a:spLocks noChangeArrowheads="1"/>
          </p:cNvSpPr>
          <p:nvPr/>
        </p:nvSpPr>
        <p:spPr bwMode="auto">
          <a:xfrm>
            <a:off x="931863" y="20685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74" name="Oval 42"/>
          <p:cNvSpPr>
            <a:spLocks noChangeArrowheads="1"/>
          </p:cNvSpPr>
          <p:nvPr/>
        </p:nvSpPr>
        <p:spPr bwMode="auto">
          <a:xfrm>
            <a:off x="950913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75" name="Oval 43"/>
          <p:cNvSpPr>
            <a:spLocks noChangeArrowheads="1"/>
          </p:cNvSpPr>
          <p:nvPr/>
        </p:nvSpPr>
        <p:spPr bwMode="auto">
          <a:xfrm>
            <a:off x="947738" y="31067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76" name="Rectangle 44"/>
          <p:cNvSpPr>
            <a:spLocks noChangeArrowheads="1"/>
          </p:cNvSpPr>
          <p:nvPr/>
        </p:nvSpPr>
        <p:spPr bwMode="auto">
          <a:xfrm>
            <a:off x="1871663" y="2868613"/>
            <a:ext cx="27368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probability density</a:t>
            </a:r>
            <a:r>
              <a:rPr lang="en-US" altLang="en-US" sz="20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5312" name="Object 46"/>
          <p:cNvGraphicFramePr>
            <a:graphicFrameLocks noChangeAspect="1"/>
          </p:cNvGraphicFramePr>
          <p:nvPr/>
        </p:nvGraphicFramePr>
        <p:xfrm>
          <a:off x="1831975" y="3573463"/>
          <a:ext cx="286385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5" name="Ecuación" r:id="rId16" imgW="2895600" imgH="495300" progId="Equation.3">
                  <p:embed/>
                </p:oleObj>
              </mc:Choice>
              <mc:Fallback>
                <p:oleObj name="Ecuación" r:id="rId16" imgW="2895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975" y="3573463"/>
                        <a:ext cx="2863850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3" name="Object 47"/>
          <p:cNvGraphicFramePr>
            <a:graphicFrameLocks noChangeAspect="1"/>
          </p:cNvGraphicFramePr>
          <p:nvPr/>
        </p:nvGraphicFramePr>
        <p:xfrm>
          <a:off x="1817688" y="4089400"/>
          <a:ext cx="253841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6" name="Ecuación" r:id="rId18" imgW="2552700" imgH="495300" progId="Equation.3">
                  <p:embed/>
                </p:oleObj>
              </mc:Choice>
              <mc:Fallback>
                <p:oleObj name="Ecuación" r:id="rId18" imgW="2552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4089400"/>
                        <a:ext cx="253841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4" name="Object 48"/>
          <p:cNvGraphicFramePr>
            <a:graphicFrameLocks noChangeAspect="1"/>
          </p:cNvGraphicFramePr>
          <p:nvPr/>
        </p:nvGraphicFramePr>
        <p:xfrm>
          <a:off x="463550" y="3573463"/>
          <a:ext cx="1227138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7" name="Ecuación" r:id="rId20" imgW="1244600" imgH="495300" progId="Equation.3">
                  <p:embed/>
                </p:oleObj>
              </mc:Choice>
              <mc:Fallback>
                <p:oleObj name="Ecuación" r:id="rId20" imgW="1244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" y="3573463"/>
                        <a:ext cx="1227138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0" name="Rectangle 49"/>
          <p:cNvSpPr>
            <a:spLocks noChangeArrowheads="1"/>
          </p:cNvSpPr>
          <p:nvPr/>
        </p:nvSpPr>
        <p:spPr bwMode="auto">
          <a:xfrm>
            <a:off x="179388" y="4881563"/>
            <a:ext cx="38163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2) Consider a sampling of</a:t>
            </a:r>
            <a:endParaRPr lang="en-US" altLang="en-US" sz="2000" b="1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81" name="Rectangle 50"/>
          <p:cNvSpPr>
            <a:spLocks noChangeArrowheads="1"/>
          </p:cNvSpPr>
          <p:nvPr/>
        </p:nvSpPr>
        <p:spPr bwMode="auto">
          <a:xfrm>
            <a:off x="684213" y="5346700"/>
            <a:ext cx="62642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and apply the acceptance-rejection algorithm to </a:t>
            </a:r>
            <a:r>
              <a:rPr lang="en-US" altLang="en-US" sz="20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5317" name="Object 51"/>
          <p:cNvGraphicFramePr>
            <a:graphicFrameLocks noChangeAspect="1"/>
          </p:cNvGraphicFramePr>
          <p:nvPr/>
        </p:nvGraphicFramePr>
        <p:xfrm>
          <a:off x="6926263" y="5359400"/>
          <a:ext cx="8858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8" name="Ecuación" r:id="rId22" imgW="1016000" imgH="495300" progId="Equation.3">
                  <p:embed/>
                </p:oleObj>
              </mc:Choice>
              <mc:Fallback>
                <p:oleObj name="Ecuación" r:id="rId22" imgW="10160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3" y="5359400"/>
                        <a:ext cx="88582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8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817549"/>
              </p:ext>
            </p:extLst>
          </p:nvPr>
        </p:nvGraphicFramePr>
        <p:xfrm>
          <a:off x="3762375" y="4881377"/>
          <a:ext cx="1241425" cy="53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9" name="Ecuación" r:id="rId24" imgW="761669" imgH="253890" progId="Equation.3">
                  <p:embed/>
                </p:oleObj>
              </mc:Choice>
              <mc:Fallback>
                <p:oleObj name="Ecuación" r:id="rId24" imgW="761669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4881377"/>
                        <a:ext cx="1241425" cy="5341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4" name="Rectangle 54"/>
          <p:cNvSpPr>
            <a:spLocks noChangeArrowheads="1"/>
          </p:cNvSpPr>
          <p:nvPr/>
        </p:nvSpPr>
        <p:spPr bwMode="auto">
          <a:xfrm>
            <a:off x="3203575" y="5763214"/>
            <a:ext cx="58324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b="1" i="1">
                <a:solidFill>
                  <a:srgbClr val="008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How are the accepted values distributed?</a:t>
            </a:r>
            <a:r>
              <a:rPr lang="en-US" altLang="en-US" sz="2000" b="1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5320" name="Object 55"/>
          <p:cNvGraphicFramePr>
            <a:graphicFrameLocks noChangeAspect="1"/>
          </p:cNvGraphicFramePr>
          <p:nvPr/>
        </p:nvGraphicFramePr>
        <p:xfrm>
          <a:off x="7019925" y="3341688"/>
          <a:ext cx="11604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0" name="Ecuación" r:id="rId26" imgW="1473200" imgH="495300" progId="Equation.3">
                  <p:embed/>
                </p:oleObj>
              </mc:Choice>
              <mc:Fallback>
                <p:oleObj name="Ecuación" r:id="rId26" imgW="1473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3341688"/>
                        <a:ext cx="11604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21" name="Object 61"/>
          <p:cNvGraphicFramePr>
            <a:graphicFrameLocks noChangeAspect="1"/>
          </p:cNvGraphicFramePr>
          <p:nvPr/>
        </p:nvGraphicFramePr>
        <p:xfrm>
          <a:off x="7019925" y="3644900"/>
          <a:ext cx="17145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1" name="Ecuación" r:id="rId28" imgW="2133600" imgH="939800" progId="Equation.3">
                  <p:embed/>
                </p:oleObj>
              </mc:Choice>
              <mc:Fallback>
                <p:oleObj name="Ecuación" r:id="rId28" imgW="21336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3644900"/>
                        <a:ext cx="17145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7" name="Rectangle 64"/>
          <p:cNvSpPr>
            <a:spLocks noChangeArrowheads="1"/>
          </p:cNvSpPr>
          <p:nvPr/>
        </p:nvSpPr>
        <p:spPr bwMode="auto">
          <a:xfrm>
            <a:off x="6732588" y="2781300"/>
            <a:ext cx="19446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800" b="1" i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In particular:</a:t>
            </a:r>
            <a:endParaRPr lang="en-US" altLang="en-US" sz="1800" b="1" i="1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88" name="AutoShape 66"/>
          <p:cNvSpPr>
            <a:spLocks noChangeArrowheads="1"/>
          </p:cNvSpPr>
          <p:nvPr/>
        </p:nvSpPr>
        <p:spPr bwMode="auto">
          <a:xfrm>
            <a:off x="827088" y="2003425"/>
            <a:ext cx="4176712" cy="865188"/>
          </a:xfrm>
          <a:prstGeom prst="bracketPair">
            <a:avLst>
              <a:gd name="adj" fmla="val 16667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09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5" name="Object 4"/>
          <p:cNvGraphicFramePr>
            <a:graphicFrameLocks noChangeAspect="1"/>
          </p:cNvGraphicFramePr>
          <p:nvPr/>
        </p:nvGraphicFramePr>
        <p:xfrm>
          <a:off x="4814888" y="1558925"/>
          <a:ext cx="32131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3" name="Ecuación" r:id="rId4" imgW="4851400" imgH="1816100" progId="Equation.3">
                  <p:embed/>
                </p:oleObj>
              </mc:Choice>
              <mc:Fallback>
                <p:oleObj name="Ecuación" r:id="rId4" imgW="4851400" imgH="181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888" y="1558925"/>
                        <a:ext cx="32131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6" name="Object 5"/>
          <p:cNvGraphicFramePr>
            <a:graphicFrameLocks noChangeAspect="1"/>
          </p:cNvGraphicFramePr>
          <p:nvPr/>
        </p:nvGraphicFramePr>
        <p:xfrm>
          <a:off x="2465388" y="115888"/>
          <a:ext cx="4338637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4" name="Ecuación" r:id="rId6" imgW="3048000" imgH="939800" progId="Equation.3">
                  <p:embed/>
                </p:oleObj>
              </mc:Choice>
              <mc:Fallback>
                <p:oleObj name="Ecuación" r:id="rId6" imgW="30480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115888"/>
                        <a:ext cx="4338637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Object 6"/>
          <p:cNvGraphicFramePr>
            <a:graphicFrameLocks noChangeAspect="1"/>
          </p:cNvGraphicFramePr>
          <p:nvPr/>
        </p:nvGraphicFramePr>
        <p:xfrm>
          <a:off x="466725" y="1412875"/>
          <a:ext cx="12255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5" name="Ecuación" r:id="rId8" imgW="825142" imgH="215806" progId="Equation.3">
                  <p:embed/>
                </p:oleObj>
              </mc:Choice>
              <mc:Fallback>
                <p:oleObj name="Ecuación" r:id="rId8" imgW="825142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412875"/>
                        <a:ext cx="12255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8" name="Object 7"/>
          <p:cNvGraphicFramePr>
            <a:graphicFrameLocks noChangeAspect="1"/>
          </p:cNvGraphicFramePr>
          <p:nvPr/>
        </p:nvGraphicFramePr>
        <p:xfrm>
          <a:off x="365125" y="1895475"/>
          <a:ext cx="213836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6" name="Ecuación" r:id="rId10" imgW="1345616" imgH="215806" progId="Equation.3">
                  <p:embed/>
                </p:oleObj>
              </mc:Choice>
              <mc:Fallback>
                <p:oleObj name="Ecuación" r:id="rId10" imgW="134561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1895475"/>
                        <a:ext cx="213836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AutoShape 8"/>
          <p:cNvSpPr>
            <a:spLocks noChangeArrowheads="1"/>
          </p:cNvSpPr>
          <p:nvPr/>
        </p:nvSpPr>
        <p:spPr bwMode="auto">
          <a:xfrm>
            <a:off x="323850" y="3171825"/>
            <a:ext cx="5688013" cy="1511300"/>
          </a:xfrm>
          <a:prstGeom prst="roundRect">
            <a:avLst>
              <a:gd name="adj" fmla="val 16667"/>
            </a:avLst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5" name="Rectangle 9"/>
          <p:cNvSpPr>
            <a:spLocks noChangeArrowheads="1"/>
          </p:cNvSpPr>
          <p:nvPr/>
        </p:nvSpPr>
        <p:spPr bwMode="auto">
          <a:xfrm>
            <a:off x="898525" y="3587750"/>
            <a:ext cx="18049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i) Sample 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7351" name="Object 10"/>
          <p:cNvGraphicFramePr>
            <a:graphicFrameLocks noChangeAspect="1"/>
          </p:cNvGraphicFramePr>
          <p:nvPr/>
        </p:nvGraphicFramePr>
        <p:xfrm>
          <a:off x="2479675" y="3587750"/>
          <a:ext cx="214153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7" name="Ecuación" r:id="rId12" imgW="825500" imgH="254000" progId="Equation.3">
                  <p:embed/>
                </p:oleObj>
              </mc:Choice>
              <mc:Fallback>
                <p:oleObj name="Ecuación" r:id="rId12" imgW="8255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3587750"/>
                        <a:ext cx="214153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7" name="Rectangle 11"/>
          <p:cNvSpPr>
            <a:spLocks noChangeArrowheads="1"/>
          </p:cNvSpPr>
          <p:nvPr/>
        </p:nvSpPr>
        <p:spPr bwMode="auto">
          <a:xfrm>
            <a:off x="979488" y="4067175"/>
            <a:ext cx="3970337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ii) Apply Acceptance-Rejection to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57353" name="Group 25"/>
          <p:cNvGrpSpPr>
            <a:grpSpLocks/>
          </p:cNvGrpSpPr>
          <p:nvPr/>
        </p:nvGrpSpPr>
        <p:grpSpPr bwMode="auto">
          <a:xfrm>
            <a:off x="844550" y="3719513"/>
            <a:ext cx="215900" cy="760412"/>
            <a:chOff x="204" y="1979"/>
            <a:chExt cx="317" cy="1315"/>
          </a:xfrm>
        </p:grpSpPr>
        <p:sp>
          <p:nvSpPr>
            <p:cNvPr id="43030" name="Line 26"/>
            <p:cNvSpPr>
              <a:spLocks noChangeShapeType="1"/>
            </p:cNvSpPr>
            <p:nvPr/>
          </p:nvSpPr>
          <p:spPr bwMode="auto">
            <a:xfrm flipV="1">
              <a:off x="204" y="1979"/>
              <a:ext cx="0" cy="13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31" name="Line 27"/>
            <p:cNvSpPr>
              <a:spLocks noChangeShapeType="1"/>
            </p:cNvSpPr>
            <p:nvPr/>
          </p:nvSpPr>
          <p:spPr bwMode="auto">
            <a:xfrm flipV="1">
              <a:off x="204" y="2569"/>
              <a:ext cx="0" cy="13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32" name="Line 28"/>
            <p:cNvSpPr>
              <a:spLocks noChangeShapeType="1"/>
            </p:cNvSpPr>
            <p:nvPr/>
          </p:nvSpPr>
          <p:spPr bwMode="auto">
            <a:xfrm>
              <a:off x="204" y="3294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33" name="Line 29"/>
            <p:cNvSpPr>
              <a:spLocks noChangeShapeType="1"/>
            </p:cNvSpPr>
            <p:nvPr/>
          </p:nvSpPr>
          <p:spPr bwMode="auto">
            <a:xfrm flipH="1">
              <a:off x="276" y="3294"/>
              <a:ext cx="1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34" name="Line 30"/>
            <p:cNvSpPr>
              <a:spLocks noChangeShapeType="1"/>
            </p:cNvSpPr>
            <p:nvPr/>
          </p:nvSpPr>
          <p:spPr bwMode="auto">
            <a:xfrm>
              <a:off x="204" y="1979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35" name="Line 31"/>
            <p:cNvSpPr>
              <a:spLocks noChangeShapeType="1"/>
            </p:cNvSpPr>
            <p:nvPr/>
          </p:nvSpPr>
          <p:spPr bwMode="auto">
            <a:xfrm>
              <a:off x="204" y="1979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019" name="Rectangle 32"/>
          <p:cNvSpPr>
            <a:spLocks noChangeArrowheads="1"/>
          </p:cNvSpPr>
          <p:nvPr/>
        </p:nvSpPr>
        <p:spPr bwMode="auto">
          <a:xfrm>
            <a:off x="484188" y="3141663"/>
            <a:ext cx="18557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s-ES_tradnl" altLang="en-US" sz="2400" b="1" i="1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</a:t>
            </a:r>
          </a:p>
        </p:txBody>
      </p:sp>
      <p:graphicFrame>
        <p:nvGraphicFramePr>
          <p:cNvPr id="57355" name="Object 34"/>
          <p:cNvGraphicFramePr>
            <a:graphicFrameLocks noChangeAspect="1"/>
          </p:cNvGraphicFramePr>
          <p:nvPr/>
        </p:nvGraphicFramePr>
        <p:xfrm>
          <a:off x="4921250" y="4092575"/>
          <a:ext cx="12192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8" name="Ecuación" r:id="rId14" imgW="507780" imgH="253890" progId="Equation.3">
                  <p:embed/>
                </p:oleObj>
              </mc:Choice>
              <mc:Fallback>
                <p:oleObj name="Ecuación" r:id="rId14" imgW="507780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4092575"/>
                        <a:ext cx="121920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6" name="Object 35"/>
          <p:cNvGraphicFramePr>
            <a:graphicFrameLocks noChangeAspect="1"/>
          </p:cNvGraphicFramePr>
          <p:nvPr/>
        </p:nvGraphicFramePr>
        <p:xfrm>
          <a:off x="5607050" y="4941888"/>
          <a:ext cx="3141663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9" name="Ecuación" r:id="rId16" imgW="3162300" imgH="495300" progId="Equation.3">
                  <p:embed/>
                </p:oleObj>
              </mc:Choice>
              <mc:Fallback>
                <p:oleObj name="Ecuación" r:id="rId16" imgW="31623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4941888"/>
                        <a:ext cx="3141663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2" name="Rectangle 36"/>
          <p:cNvSpPr>
            <a:spLocks noChangeArrowheads="1"/>
          </p:cNvSpPr>
          <p:nvPr/>
        </p:nvSpPr>
        <p:spPr bwMode="auto">
          <a:xfrm>
            <a:off x="3132138" y="5048250"/>
            <a:ext cx="2589212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_tradnl" altLang="en-US" sz="18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sample drawn from</a:t>
            </a:r>
            <a:endParaRPr lang="es-ES_tradnl" altLang="en-US" sz="18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358" name="Object 38"/>
          <p:cNvGraphicFramePr>
            <a:graphicFrameLocks noChangeAspect="1"/>
          </p:cNvGraphicFramePr>
          <p:nvPr/>
        </p:nvGraphicFramePr>
        <p:xfrm>
          <a:off x="1547813" y="5075238"/>
          <a:ext cx="16986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0" name="Ecuación" r:id="rId18" imgW="736600" imgH="228600" progId="Equation.3">
                  <p:embed/>
                </p:oleObj>
              </mc:Choice>
              <mc:Fallback>
                <p:oleObj name="Ecuación" r:id="rId18" imgW="736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075238"/>
                        <a:ext cx="169862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4" name="AutoShape 40"/>
          <p:cNvSpPr>
            <a:spLocks noChangeArrowheads="1"/>
          </p:cNvSpPr>
          <p:nvPr/>
        </p:nvSpPr>
        <p:spPr bwMode="auto">
          <a:xfrm>
            <a:off x="4500563" y="5586520"/>
            <a:ext cx="4392612" cy="685800"/>
          </a:xfrm>
          <a:prstGeom prst="roundRect">
            <a:avLst>
              <a:gd name="adj" fmla="val 16667"/>
            </a:avLst>
          </a:prstGeom>
          <a:solidFill>
            <a:srgbClr val="8A0028">
              <a:alpha val="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25" name="Rectangle 41"/>
          <p:cNvSpPr>
            <a:spLocks noChangeArrowheads="1"/>
          </p:cNvSpPr>
          <p:nvPr/>
        </p:nvSpPr>
        <p:spPr bwMode="auto">
          <a:xfrm>
            <a:off x="3973513" y="5565883"/>
            <a:ext cx="39512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…but how do we choose</a:t>
            </a:r>
            <a:r>
              <a:rPr lang="es-ES_tradnl" altLang="en-US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7361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665699"/>
              </p:ext>
            </p:extLst>
          </p:nvPr>
        </p:nvGraphicFramePr>
        <p:xfrm>
          <a:off x="7318375" y="5675420"/>
          <a:ext cx="11493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1" name="Ecuación" r:id="rId20" imgW="939800" imgH="495300" progId="Equation.3">
                  <p:embed/>
                </p:oleObj>
              </mc:Choice>
              <mc:Fallback>
                <p:oleObj name="Ecuación" r:id="rId20" imgW="9398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75" y="5675420"/>
                        <a:ext cx="11493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7" name="Rectangle 43"/>
          <p:cNvSpPr>
            <a:spLocks noChangeArrowheads="1"/>
          </p:cNvSpPr>
          <p:nvPr/>
        </p:nvSpPr>
        <p:spPr bwMode="auto">
          <a:xfrm>
            <a:off x="8316987" y="5554770"/>
            <a:ext cx="381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b="1" i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?</a:t>
            </a:r>
            <a:r>
              <a:rPr lang="es-ES_tradnl" alt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7363" name="Object 45"/>
          <p:cNvGraphicFramePr>
            <a:graphicFrameLocks noChangeAspect="1"/>
          </p:cNvGraphicFramePr>
          <p:nvPr/>
        </p:nvGraphicFramePr>
        <p:xfrm>
          <a:off x="1588" y="576263"/>
          <a:ext cx="25971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2" name="Ecuación" r:id="rId22" imgW="2844800" imgH="419100" progId="Equation.3">
                  <p:embed/>
                </p:oleObj>
              </mc:Choice>
              <mc:Fallback>
                <p:oleObj name="Ecuación" r:id="rId22" imgW="2844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576263"/>
                        <a:ext cx="259715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4" name="Object 46"/>
          <p:cNvGraphicFramePr>
            <a:graphicFrameLocks noChangeAspect="1"/>
          </p:cNvGraphicFramePr>
          <p:nvPr/>
        </p:nvGraphicFramePr>
        <p:xfrm>
          <a:off x="8172450" y="2000250"/>
          <a:ext cx="8493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3" name="Ecuación" r:id="rId24" imgW="1028700" imgH="406400" progId="Equation.3">
                  <p:embed/>
                </p:oleObj>
              </mc:Choice>
              <mc:Fallback>
                <p:oleObj name="Ecuación" r:id="rId24" imgW="10287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2000250"/>
                        <a:ext cx="849313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9560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5"/>
          <p:cNvSpPr>
            <a:spLocks noChangeArrowheads="1"/>
          </p:cNvSpPr>
          <p:nvPr/>
        </p:nvSpPr>
        <p:spPr bwMode="auto">
          <a:xfrm>
            <a:off x="1836738" y="3933825"/>
            <a:ext cx="5545137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Take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             as “</a:t>
            </a: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close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” as </a:t>
            </a: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possible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to </a:t>
            </a:r>
            <a:endParaRPr lang="es-ES_tradnl" altLang="en-US" sz="1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Rectangle 6"/>
          <p:cNvSpPr>
            <a:spLocks noChangeArrowheads="1"/>
          </p:cNvSpPr>
          <p:nvPr/>
        </p:nvSpPr>
        <p:spPr bwMode="auto">
          <a:xfrm>
            <a:off x="468313" y="260350"/>
            <a:ext cx="26638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sz="24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  <a:sym typeface="Wingdings" charset="2"/>
              </a:rPr>
              <a:t>… </a:t>
            </a:r>
            <a:r>
              <a:rPr lang="es-ES_tradnl" altLang="en-US" sz="32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  <a:sym typeface="Symbol" charset="2"/>
              </a:rPr>
              <a:t></a:t>
            </a:r>
            <a:r>
              <a:rPr lang="es-ES_tradnl" altLang="en-US" sz="2400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  <a:sym typeface="Symbol" charset="2"/>
              </a:rPr>
              <a:t> ways ...</a:t>
            </a:r>
            <a:r>
              <a:rPr lang="es-ES_tradnl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060" name="Rectangle 7"/>
          <p:cNvSpPr>
            <a:spLocks noChangeArrowheads="1"/>
          </p:cNvSpPr>
          <p:nvPr/>
        </p:nvSpPr>
        <p:spPr bwMode="auto">
          <a:xfrm>
            <a:off x="-420688" y="1651000"/>
            <a:ext cx="3048001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  <a:sym typeface="Wingdings" charset="2"/>
              </a:rPr>
              <a:t> </a:t>
            </a:r>
            <a:r>
              <a:rPr lang="es-ES_tradnl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Easiest choice:</a:t>
            </a:r>
            <a:r>
              <a:rPr lang="es-ES_tradnl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9396" name="Object 8"/>
          <p:cNvGraphicFramePr>
            <a:graphicFrameLocks noChangeAspect="1"/>
          </p:cNvGraphicFramePr>
          <p:nvPr/>
        </p:nvGraphicFramePr>
        <p:xfrm>
          <a:off x="1989138" y="1671638"/>
          <a:ext cx="216217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0" name="Ecuación" r:id="rId4" imgW="2819400" imgH="787400" progId="Equation.3">
                  <p:embed/>
                </p:oleObj>
              </mc:Choice>
              <mc:Fallback>
                <p:oleObj name="Ecuación" r:id="rId4" imgW="28194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8" y="1671638"/>
                        <a:ext cx="2162175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Rectangle 9"/>
          <p:cNvSpPr>
            <a:spLocks noChangeArrowheads="1"/>
          </p:cNvSpPr>
          <p:nvPr/>
        </p:nvSpPr>
        <p:spPr bwMode="auto">
          <a:xfrm>
            <a:off x="4114800" y="1682750"/>
            <a:ext cx="49212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s-ES_tradnl" altLang="en-US" sz="16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  <a:sym typeface="Wingdings" charset="2"/>
              </a:rPr>
              <a:t>… is just the aceptance – rejection procedure</a:t>
            </a:r>
            <a:r>
              <a:rPr lang="es-ES_tradnl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063" name="Rectangle 11"/>
          <p:cNvSpPr>
            <a:spLocks noChangeArrowheads="1"/>
          </p:cNvSpPr>
          <p:nvPr/>
        </p:nvSpPr>
        <p:spPr bwMode="auto">
          <a:xfrm>
            <a:off x="190500" y="896938"/>
            <a:ext cx="787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_tradnl" altLang="en-US" sz="1800" b="1">
                <a:solidFill>
                  <a:srgbClr val="008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Easy to invert</a:t>
            </a:r>
            <a:r>
              <a:rPr lang="es-ES_tradnl" altLang="en-US" sz="1800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so we can apply the </a:t>
            </a:r>
            <a:r>
              <a:rPr lang="es-ES_tradnl" altLang="en-US" sz="1800" b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Inverse Transform Method</a:t>
            </a:r>
            <a:endParaRPr lang="es-ES_tradnl" altLang="en-US" sz="1800" b="1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64" name="Rectangle 13"/>
          <p:cNvSpPr>
            <a:spLocks noChangeArrowheads="1"/>
          </p:cNvSpPr>
          <p:nvPr/>
        </p:nvSpPr>
        <p:spPr bwMode="auto">
          <a:xfrm>
            <a:off x="34925" y="869950"/>
            <a:ext cx="68580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_tradnl" altLang="en-US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  <a:sym typeface="Wingdings" charset="2"/>
              </a:rPr>
              <a:t></a:t>
            </a:r>
            <a:endParaRPr lang="es-ES_tradnl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65" name="Rectangle 18"/>
          <p:cNvSpPr>
            <a:spLocks noChangeArrowheads="1"/>
          </p:cNvSpPr>
          <p:nvPr/>
        </p:nvSpPr>
        <p:spPr bwMode="auto">
          <a:xfrm>
            <a:off x="528638" y="3017838"/>
            <a:ext cx="84359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s-ES_tradnl" altLang="en-US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We would like to choose             so that, instead of sampling uniformly the whole domain     , we sample with higher probability from those regions where                 is </a:t>
            </a:r>
            <a:r>
              <a:rPr lang="es-ES_tradnl" altLang="en-US" b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“more important”</a:t>
            </a:r>
            <a:r>
              <a:rPr lang="es-ES_tradnl" altLang="en-US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</p:txBody>
      </p:sp>
      <p:graphicFrame>
        <p:nvGraphicFramePr>
          <p:cNvPr id="5940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798344"/>
              </p:ext>
            </p:extLst>
          </p:nvPr>
        </p:nvGraphicFramePr>
        <p:xfrm>
          <a:off x="2206390" y="3063912"/>
          <a:ext cx="5048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1" name="Ecuación" r:id="rId6" imgW="419100" imgH="444500" progId="Equation.3">
                  <p:embed/>
                </p:oleObj>
              </mc:Choice>
              <mc:Fallback>
                <p:oleObj name="Ecuación" r:id="rId6" imgW="419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390" y="3063912"/>
                        <a:ext cx="5048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431593"/>
              </p:ext>
            </p:extLst>
          </p:nvPr>
        </p:nvGraphicFramePr>
        <p:xfrm>
          <a:off x="3309501" y="2832884"/>
          <a:ext cx="962425" cy="345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2" name="Ecuación" r:id="rId8" imgW="939800" imgH="495300" progId="Equation.3">
                  <p:embed/>
                </p:oleObj>
              </mc:Choice>
              <mc:Fallback>
                <p:oleObj name="Ecuación" r:id="rId8" imgW="9398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501" y="2832884"/>
                        <a:ext cx="962425" cy="3453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366448"/>
              </p:ext>
            </p:extLst>
          </p:nvPr>
        </p:nvGraphicFramePr>
        <p:xfrm>
          <a:off x="1327925" y="3349222"/>
          <a:ext cx="958850" cy="365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3" name="Ecuación" r:id="rId10" imgW="876300" imgH="495300" progId="Equation.3">
                  <p:embed/>
                </p:oleObj>
              </mc:Choice>
              <mc:Fallback>
                <p:oleObj name="Ecuación" r:id="rId10" imgW="8763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925" y="3349222"/>
                        <a:ext cx="958850" cy="365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218924"/>
              </p:ext>
            </p:extLst>
          </p:nvPr>
        </p:nvGraphicFramePr>
        <p:xfrm>
          <a:off x="3088156" y="4041571"/>
          <a:ext cx="860844" cy="309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4" name="Ecuación" r:id="rId12" imgW="939800" imgH="495300" progId="Equation.3">
                  <p:embed/>
                </p:oleObj>
              </mc:Choice>
              <mc:Fallback>
                <p:oleObj name="Ecuación" r:id="rId12" imgW="9398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8156" y="4041571"/>
                        <a:ext cx="860844" cy="3092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318580"/>
              </p:ext>
            </p:extLst>
          </p:nvPr>
        </p:nvGraphicFramePr>
        <p:xfrm>
          <a:off x="6680378" y="3971457"/>
          <a:ext cx="1058685" cy="40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5" name="Ecuación" r:id="rId14" imgW="876300" imgH="495300" progId="Equation.3">
                  <p:embed/>
                </p:oleObj>
              </mc:Choice>
              <mc:Fallback>
                <p:oleObj name="Ecuación" r:id="rId14" imgW="8763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0378" y="3971457"/>
                        <a:ext cx="1058685" cy="40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1" name="Rectangle 26"/>
          <p:cNvSpPr>
            <a:spLocks noChangeArrowheads="1"/>
          </p:cNvSpPr>
          <p:nvPr/>
        </p:nvSpPr>
        <p:spPr bwMode="auto">
          <a:xfrm>
            <a:off x="2843213" y="5373688"/>
            <a:ext cx="6265862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will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be </a:t>
            </a:r>
            <a:r>
              <a:rPr lang="es-ES_tradnl" altLang="en-US" sz="1800" b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”as flat as </a:t>
            </a:r>
            <a:r>
              <a:rPr lang="es-ES_tradnl" altLang="en-US" sz="1800" b="1" dirty="0" err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possible</a:t>
            </a:r>
            <a:r>
              <a:rPr lang="es-ES_tradnl" altLang="en-US" sz="1800" b="1" dirty="0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”</a:t>
            </a:r>
            <a:r>
              <a:rPr lang="es-ES_tradnl" altLang="en-US" sz="1800" b="1" dirty="0">
                <a:solidFill>
                  <a:schemeClr val="hlink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(“</a:t>
            </a:r>
            <a:r>
              <a:rPr lang="es-ES_tradnl" altLang="en-US" sz="1800" b="1" dirty="0" err="1">
                <a:solidFill>
                  <a:schemeClr val="hlink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flatter</a:t>
            </a:r>
            <a:r>
              <a:rPr lang="es-ES_tradnl" altLang="en-US" sz="1800" b="1" dirty="0">
                <a:solidFill>
                  <a:schemeClr val="hlink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” </a:t>
            </a:r>
            <a:r>
              <a:rPr lang="es-ES_tradnl" altLang="en-US" sz="1800" b="1" dirty="0" err="1">
                <a:solidFill>
                  <a:schemeClr val="hlink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than</a:t>
            </a:r>
            <a:r>
              <a:rPr lang="es-ES_tradnl" altLang="en-US" sz="1800" b="1" dirty="0">
                <a:solidFill>
                  <a:schemeClr val="hlink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               ) 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and </a:t>
            </a: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we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shall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have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a </a:t>
            </a: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high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efficiency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when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applying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the</a:t>
            </a:r>
            <a:r>
              <a:rPr lang="es-ES_tradnl" altLang="en-US" sz="18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s-ES_tradnl" altLang="en-US" sz="18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acceptance-rejection</a:t>
            </a:r>
            <a:endParaRPr lang="es-ES_tradnl" altLang="en-US" sz="1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9407" name="Object 27"/>
          <p:cNvGraphicFramePr>
            <a:graphicFrameLocks noChangeAspect="1"/>
          </p:cNvGraphicFramePr>
          <p:nvPr/>
        </p:nvGraphicFramePr>
        <p:xfrm>
          <a:off x="107950" y="5289550"/>
          <a:ext cx="266382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6" name="Ecuación" r:id="rId16" imgW="2133600" imgH="939800" progId="Equation.3">
                  <p:embed/>
                </p:oleObj>
              </mc:Choice>
              <mc:Fallback>
                <p:oleObj name="Ecuación" r:id="rId16" imgW="21336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289550"/>
                        <a:ext cx="2663825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3" name="AutoShape 29"/>
          <p:cNvSpPr>
            <a:spLocks noChangeArrowheads="1"/>
          </p:cNvSpPr>
          <p:nvPr/>
        </p:nvSpPr>
        <p:spPr bwMode="auto">
          <a:xfrm>
            <a:off x="1692275" y="4024313"/>
            <a:ext cx="504825" cy="287337"/>
          </a:xfrm>
          <a:prstGeom prst="rightArrow">
            <a:avLst>
              <a:gd name="adj1" fmla="val 50000"/>
              <a:gd name="adj2" fmla="val 4392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940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916641"/>
              </p:ext>
            </p:extLst>
          </p:nvPr>
        </p:nvGraphicFramePr>
        <p:xfrm>
          <a:off x="7472307" y="5414622"/>
          <a:ext cx="958257" cy="365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17" name="Ecuación" r:id="rId18" imgW="876300" imgH="495300" progId="Equation.3">
                  <p:embed/>
                </p:oleObj>
              </mc:Choice>
              <mc:Fallback>
                <p:oleObj name="Ecuación" r:id="rId18" imgW="8763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2307" y="5414622"/>
                        <a:ext cx="958257" cy="365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5" name="Rectangle 32"/>
          <p:cNvSpPr>
            <a:spLocks noChangeArrowheads="1"/>
          </p:cNvSpPr>
          <p:nvPr/>
        </p:nvSpPr>
        <p:spPr bwMode="auto">
          <a:xfrm>
            <a:off x="34925" y="2647950"/>
            <a:ext cx="68580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_tradnl" altLang="en-US" b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  <a:sym typeface="Wingdings" charset="2"/>
              </a:rPr>
              <a:t></a:t>
            </a:r>
            <a:endParaRPr lang="es-ES_tradnl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026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ChangeArrowheads="1"/>
          </p:cNvSpPr>
          <p:nvPr/>
        </p:nvSpPr>
        <p:spPr bwMode="auto">
          <a:xfrm>
            <a:off x="333375" y="265113"/>
            <a:ext cx="1676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400" b="1" i="1">
                <a:solidFill>
                  <a:schemeClr val="accent2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Example:</a:t>
            </a:r>
            <a:r>
              <a:rPr lang="en-GB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61442" name="Object 5"/>
          <p:cNvGraphicFramePr>
            <a:graphicFrameLocks noChangeAspect="1"/>
          </p:cNvGraphicFramePr>
          <p:nvPr/>
        </p:nvGraphicFramePr>
        <p:xfrm>
          <a:off x="2998788" y="1138238"/>
          <a:ext cx="4694237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5" name="Ecuación" r:id="rId4" imgW="2032000" imgH="266700" progId="Equation.3">
                  <p:embed/>
                </p:oleObj>
              </mc:Choice>
              <mc:Fallback>
                <p:oleObj name="Ecuación" r:id="rId4" imgW="20320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8" y="1138238"/>
                        <a:ext cx="4694237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6"/>
          <p:cNvGraphicFramePr>
            <a:graphicFrameLocks noChangeAspect="1"/>
          </p:cNvGraphicFramePr>
          <p:nvPr/>
        </p:nvGraphicFramePr>
        <p:xfrm>
          <a:off x="2051050" y="449263"/>
          <a:ext cx="208597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6" name="Ecuación" r:id="rId6" imgW="1828800" imgH="495300" progId="Equation.3">
                  <p:embed/>
                </p:oleObj>
              </mc:Choice>
              <mc:Fallback>
                <p:oleObj name="Ecuación" r:id="rId6" imgW="18288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49263"/>
                        <a:ext cx="208597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Rectangle 7"/>
          <p:cNvSpPr>
            <a:spLocks noChangeArrowheads="1"/>
          </p:cNvSpPr>
          <p:nvPr/>
        </p:nvSpPr>
        <p:spPr bwMode="auto">
          <a:xfrm>
            <a:off x="606425" y="1054100"/>
            <a:ext cx="1752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i="1">
                <a:solidFill>
                  <a:schemeClr val="hlink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density:</a:t>
            </a:r>
            <a:r>
              <a:rPr lang="en-GB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61445" name="Object 11"/>
          <p:cNvGraphicFramePr>
            <a:graphicFrameLocks noChangeAspect="1"/>
          </p:cNvGraphicFramePr>
          <p:nvPr/>
        </p:nvGraphicFramePr>
        <p:xfrm>
          <a:off x="4699000" y="511175"/>
          <a:ext cx="26098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7" name="Ecuación" r:id="rId8" imgW="1129810" imgH="203112" progId="Equation.3">
                  <p:embed/>
                </p:oleObj>
              </mc:Choice>
              <mc:Fallback>
                <p:oleObj name="Ecuación" r:id="rId8" imgW="112981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511175"/>
                        <a:ext cx="26098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13"/>
          <p:cNvGraphicFramePr>
            <a:graphicFrameLocks noChangeAspect="1"/>
          </p:cNvGraphicFramePr>
          <p:nvPr/>
        </p:nvGraphicFramePr>
        <p:xfrm>
          <a:off x="3533775" y="4395788"/>
          <a:ext cx="4710113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8" name="Ecuación" r:id="rId10" imgW="2413000" imgH="469900" progId="Equation.3">
                  <p:embed/>
                </p:oleObj>
              </mc:Choice>
              <mc:Fallback>
                <p:oleObj name="Ecuación" r:id="rId10" imgW="24130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75" y="4395788"/>
                        <a:ext cx="4710113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14"/>
          <p:cNvGraphicFramePr>
            <a:graphicFrameLocks noChangeAspect="1"/>
          </p:cNvGraphicFramePr>
          <p:nvPr/>
        </p:nvGraphicFramePr>
        <p:xfrm>
          <a:off x="4492625" y="3251200"/>
          <a:ext cx="281622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9" name="Ecuación" r:id="rId12" imgW="1574800" imgH="203200" progId="Equation.3">
                  <p:embed/>
                </p:oleObj>
              </mc:Choice>
              <mc:Fallback>
                <p:oleObj name="Ecuación" r:id="rId12" imgW="1574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25" y="3251200"/>
                        <a:ext cx="2816225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8" name="Object 15"/>
          <p:cNvGraphicFramePr>
            <a:graphicFrameLocks noChangeAspect="1"/>
          </p:cNvGraphicFramePr>
          <p:nvPr/>
        </p:nvGraphicFramePr>
        <p:xfrm>
          <a:off x="4489450" y="3717925"/>
          <a:ext cx="26146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0" name="Ecuación" r:id="rId14" imgW="1422400" imgH="215900" progId="Equation.3">
                  <p:embed/>
                </p:oleObj>
              </mc:Choice>
              <mc:Fallback>
                <p:oleObj name="Ecuación" r:id="rId14" imgW="1422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3717925"/>
                        <a:ext cx="2614613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9" name="Object 16"/>
          <p:cNvGraphicFramePr>
            <a:graphicFrameLocks noChangeAspect="1"/>
          </p:cNvGraphicFramePr>
          <p:nvPr/>
        </p:nvGraphicFramePr>
        <p:xfrm>
          <a:off x="4730750" y="5424488"/>
          <a:ext cx="372903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1" name="Ecuación" r:id="rId16" imgW="1841500" imgH="241300" progId="Equation.3">
                  <p:embed/>
                </p:oleObj>
              </mc:Choice>
              <mc:Fallback>
                <p:oleObj name="Ecuación" r:id="rId16" imgW="184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0" y="5424488"/>
                        <a:ext cx="3729038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0" name="Object 17"/>
          <p:cNvGraphicFramePr>
            <a:graphicFrameLocks noChangeAspect="1"/>
          </p:cNvGraphicFramePr>
          <p:nvPr/>
        </p:nvGraphicFramePr>
        <p:xfrm>
          <a:off x="395288" y="4630738"/>
          <a:ext cx="10160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2" name="Ecuación" r:id="rId18" imgW="520248" imgH="177646" progId="Equation.3">
                  <p:embed/>
                </p:oleObj>
              </mc:Choice>
              <mc:Fallback>
                <p:oleObj name="Ecuación" r:id="rId18" imgW="520248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630738"/>
                        <a:ext cx="101600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1" name="Object 18"/>
          <p:cNvGraphicFramePr>
            <a:graphicFrameLocks noChangeAspect="1"/>
          </p:cNvGraphicFramePr>
          <p:nvPr/>
        </p:nvGraphicFramePr>
        <p:xfrm>
          <a:off x="395288" y="5430838"/>
          <a:ext cx="22637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3" name="Ecuación" r:id="rId20" imgW="1117115" imgH="203112" progId="Equation.3">
                  <p:embed/>
                </p:oleObj>
              </mc:Choice>
              <mc:Fallback>
                <p:oleObj name="Ecuación" r:id="rId20" imgW="111711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430838"/>
                        <a:ext cx="226377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7" name="Rectangle 23"/>
          <p:cNvSpPr>
            <a:spLocks noChangeArrowheads="1"/>
          </p:cNvSpPr>
          <p:nvPr/>
        </p:nvSpPr>
        <p:spPr bwMode="auto">
          <a:xfrm>
            <a:off x="215900" y="1879600"/>
            <a:ext cx="558006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1) We did “standard” acceptance-rejection </a:t>
            </a:r>
            <a:r>
              <a:rPr lang="en-GB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7118" name="Rectangle 24"/>
          <p:cNvSpPr>
            <a:spLocks noChangeArrowheads="1"/>
          </p:cNvSpPr>
          <p:nvPr/>
        </p:nvSpPr>
        <p:spPr bwMode="auto">
          <a:xfrm>
            <a:off x="71438" y="2924175"/>
            <a:ext cx="3708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i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2) “Importance Sampling”</a:t>
            </a:r>
            <a:r>
              <a:rPr lang="en-GB" altLang="en-US" sz="20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</a:t>
            </a:r>
            <a:r>
              <a:rPr lang="en-GB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73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89" name="Object 4"/>
          <p:cNvGraphicFramePr>
            <a:graphicFrameLocks noChangeAspect="1"/>
          </p:cNvGraphicFramePr>
          <p:nvPr/>
        </p:nvGraphicFramePr>
        <p:xfrm>
          <a:off x="6126163" y="2852738"/>
          <a:ext cx="2767012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2" name="Ecuación" r:id="rId4" imgW="1663700" imgH="469900" progId="Equation.3">
                  <p:embed/>
                </p:oleObj>
              </mc:Choice>
              <mc:Fallback>
                <p:oleObj name="Ecuación" r:id="rId4" imgW="166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163" y="2852738"/>
                        <a:ext cx="2767012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0" name="Object 5"/>
          <p:cNvGraphicFramePr>
            <a:graphicFrameLocks noChangeAspect="1"/>
          </p:cNvGraphicFramePr>
          <p:nvPr/>
        </p:nvGraphicFramePr>
        <p:xfrm>
          <a:off x="4752975" y="2419350"/>
          <a:ext cx="23399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3" name="Ecuación" r:id="rId6" imgW="1155700" imgH="241300" progId="Equation.3">
                  <p:embed/>
                </p:oleObj>
              </mc:Choice>
              <mc:Fallback>
                <p:oleObj name="Ecuación" r:id="rId6" imgW="1155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5" y="2419350"/>
                        <a:ext cx="2339975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1" name="Object 6"/>
          <p:cNvGraphicFramePr>
            <a:graphicFrameLocks noChangeAspect="1"/>
          </p:cNvGraphicFramePr>
          <p:nvPr/>
        </p:nvGraphicFramePr>
        <p:xfrm>
          <a:off x="2600325" y="3043238"/>
          <a:ext cx="10366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4" name="Ecuación" r:id="rId8" imgW="507780" imgH="215806" progId="Equation.3">
                  <p:embed/>
                </p:oleObj>
              </mc:Choice>
              <mc:Fallback>
                <p:oleObj name="Ecuación" r:id="rId8" imgW="507780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3043238"/>
                        <a:ext cx="103663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2" name="Object 8"/>
          <p:cNvGraphicFramePr>
            <a:graphicFrameLocks noChangeAspect="1"/>
          </p:cNvGraphicFramePr>
          <p:nvPr/>
        </p:nvGraphicFramePr>
        <p:xfrm>
          <a:off x="684213" y="333375"/>
          <a:ext cx="49641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5" name="Ecuación" r:id="rId10" imgW="2451100" imgH="241300" progId="Equation.3">
                  <p:embed/>
                </p:oleObj>
              </mc:Choice>
              <mc:Fallback>
                <p:oleObj name="Ecuación" r:id="rId10" imgW="2451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33375"/>
                        <a:ext cx="4964112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Rectangle 9"/>
          <p:cNvSpPr>
            <a:spLocks noChangeArrowheads="1"/>
          </p:cNvSpPr>
          <p:nvPr/>
        </p:nvSpPr>
        <p:spPr bwMode="auto">
          <a:xfrm>
            <a:off x="3409950" y="692150"/>
            <a:ext cx="255746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i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2.1) Generate</a:t>
            </a:r>
            <a:r>
              <a:rPr lang="en-GB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63494" name="Object 10"/>
          <p:cNvGraphicFramePr>
            <a:graphicFrameLocks noChangeAspect="1"/>
          </p:cNvGraphicFramePr>
          <p:nvPr/>
        </p:nvGraphicFramePr>
        <p:xfrm>
          <a:off x="5783263" y="868363"/>
          <a:ext cx="2173287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6" name="Ecuación" r:id="rId12" imgW="1905000" imgH="495300" progId="Equation.3">
                  <p:embed/>
                </p:oleObj>
              </mc:Choice>
              <mc:Fallback>
                <p:oleObj name="Ecuación" r:id="rId12" imgW="19050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3" y="868363"/>
                        <a:ext cx="2173287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11"/>
          <p:cNvGraphicFramePr>
            <a:graphicFrameLocks noChangeAspect="1"/>
          </p:cNvGraphicFramePr>
          <p:nvPr/>
        </p:nvGraphicFramePr>
        <p:xfrm>
          <a:off x="3779838" y="1341438"/>
          <a:ext cx="153193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7" name="Ecuación" r:id="rId14" imgW="914400" imgH="254000" progId="Equation.3">
                  <p:embed/>
                </p:oleObj>
              </mc:Choice>
              <mc:Fallback>
                <p:oleObj name="Ecuación" r:id="rId14" imgW="9144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341438"/>
                        <a:ext cx="1531937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12"/>
          <p:cNvGraphicFramePr>
            <a:graphicFrameLocks noChangeAspect="1"/>
          </p:cNvGraphicFramePr>
          <p:nvPr/>
        </p:nvGraphicFramePr>
        <p:xfrm>
          <a:off x="3706813" y="1700213"/>
          <a:ext cx="29527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8" name="Ecuación" r:id="rId16" imgW="1892300" imgH="431800" progId="Equation.3">
                  <p:embed/>
                </p:oleObj>
              </mc:Choice>
              <mc:Fallback>
                <p:oleObj name="Ecuación" r:id="rId16" imgW="1892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1700213"/>
                        <a:ext cx="295275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7" name="Object 13"/>
          <p:cNvGraphicFramePr>
            <a:graphicFrameLocks noChangeAspect="1"/>
          </p:cNvGraphicFramePr>
          <p:nvPr/>
        </p:nvGraphicFramePr>
        <p:xfrm>
          <a:off x="6732588" y="1484313"/>
          <a:ext cx="2408237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9" name="Ecuación" r:id="rId18" imgW="1524000" imgH="431800" progId="Equation.3">
                  <p:embed/>
                </p:oleObj>
              </mc:Choice>
              <mc:Fallback>
                <p:oleObj name="Ecuación" r:id="rId18" imgW="1524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484313"/>
                        <a:ext cx="2408237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3" name="Rectangle 14"/>
          <p:cNvSpPr>
            <a:spLocks noChangeArrowheads="1"/>
          </p:cNvSpPr>
          <p:nvPr/>
        </p:nvSpPr>
        <p:spPr bwMode="auto">
          <a:xfrm>
            <a:off x="466725" y="2236788"/>
            <a:ext cx="396081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i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2.2) Acceptance-Rejection on</a:t>
            </a:r>
            <a:r>
              <a:rPr lang="en-GB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63499" name="Object 16"/>
          <p:cNvGraphicFramePr>
            <a:graphicFrameLocks noChangeAspect="1"/>
          </p:cNvGraphicFramePr>
          <p:nvPr/>
        </p:nvGraphicFramePr>
        <p:xfrm>
          <a:off x="323850" y="3048000"/>
          <a:ext cx="695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0" name="Ecuación" r:id="rId20" imgW="342751" imgH="203112" progId="Equation.3">
                  <p:embed/>
                </p:oleObj>
              </mc:Choice>
              <mc:Fallback>
                <p:oleObj name="Ecuación" r:id="rId20" imgW="34275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048000"/>
                        <a:ext cx="6953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5" name="Rectangle 17"/>
          <p:cNvSpPr>
            <a:spLocks noChangeArrowheads="1"/>
          </p:cNvSpPr>
          <p:nvPr/>
        </p:nvSpPr>
        <p:spPr bwMode="auto">
          <a:xfrm>
            <a:off x="468313" y="2779713"/>
            <a:ext cx="266541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000" b="1" i="1">
                <a:solidFill>
                  <a:srgbClr val="0033CC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concave on</a:t>
            </a:r>
            <a:r>
              <a:rPr lang="en-GB" altLang="en-US" sz="4400"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9166" name="Picture 1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8" r="5719"/>
          <a:stretch>
            <a:fillRect/>
          </a:stretch>
        </p:blipFill>
        <p:spPr bwMode="auto">
          <a:xfrm>
            <a:off x="-3175" y="3573463"/>
            <a:ext cx="4608513" cy="30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49167" name="Picture 19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8" r="5719"/>
          <a:stretch>
            <a:fillRect/>
          </a:stretch>
        </p:blipFill>
        <p:spPr bwMode="auto">
          <a:xfrm>
            <a:off x="4535488" y="3587750"/>
            <a:ext cx="4608512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63503" name="Object 22"/>
          <p:cNvGraphicFramePr>
            <a:graphicFrameLocks noChangeAspect="1"/>
          </p:cNvGraphicFramePr>
          <p:nvPr/>
        </p:nvGraphicFramePr>
        <p:xfrm>
          <a:off x="2460625" y="5078413"/>
          <a:ext cx="139065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1" name="Ecuación" r:id="rId24" imgW="1206500" imgH="495300" progId="Equation.3">
                  <p:embed/>
                </p:oleObj>
              </mc:Choice>
              <mc:Fallback>
                <p:oleObj name="Ecuación" r:id="rId24" imgW="12065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25" y="5078413"/>
                        <a:ext cx="139065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4" name="Object 23"/>
          <p:cNvGraphicFramePr>
            <a:graphicFrameLocks noChangeAspect="1"/>
          </p:cNvGraphicFramePr>
          <p:nvPr/>
        </p:nvGraphicFramePr>
        <p:xfrm>
          <a:off x="2439988" y="3933825"/>
          <a:ext cx="133191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2" name="Ecuación" r:id="rId26" imgW="1168400" imgH="495300" progId="Equation.3">
                  <p:embed/>
                </p:oleObj>
              </mc:Choice>
              <mc:Fallback>
                <p:oleObj name="Ecuación" r:id="rId26" imgW="11684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988" y="3933825"/>
                        <a:ext cx="1331912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5" name="Object 24"/>
          <p:cNvGraphicFramePr>
            <a:graphicFrameLocks noChangeAspect="1"/>
          </p:cNvGraphicFramePr>
          <p:nvPr/>
        </p:nvGraphicFramePr>
        <p:xfrm>
          <a:off x="5124450" y="4149725"/>
          <a:ext cx="10318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3" name="Ecuación" r:id="rId28" imgW="1206500" imgH="495300" progId="Equation.3">
                  <p:embed/>
                </p:oleObj>
              </mc:Choice>
              <mc:Fallback>
                <p:oleObj name="Ecuación" r:id="rId28" imgW="12065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450" y="4149725"/>
                        <a:ext cx="10318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25"/>
          <p:cNvGraphicFramePr>
            <a:graphicFrameLocks noChangeAspect="1"/>
          </p:cNvGraphicFramePr>
          <p:nvPr/>
        </p:nvGraphicFramePr>
        <p:xfrm>
          <a:off x="5097463" y="3789363"/>
          <a:ext cx="14192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4" name="Ecuación" r:id="rId30" imgW="1676400" imgH="495300" progId="Equation.3">
                  <p:embed/>
                </p:oleObj>
              </mc:Choice>
              <mc:Fallback>
                <p:oleObj name="Ecuación" r:id="rId30" imgW="16764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463" y="3789363"/>
                        <a:ext cx="14192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7" name="Object 26"/>
          <p:cNvGraphicFramePr>
            <a:graphicFrameLocks noChangeAspect="1"/>
          </p:cNvGraphicFramePr>
          <p:nvPr/>
        </p:nvGraphicFramePr>
        <p:xfrm>
          <a:off x="6659563" y="5157788"/>
          <a:ext cx="1008062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5" name="Ecuación" r:id="rId32" imgW="1168400" imgH="495300" progId="Equation.3">
                  <p:embed/>
                </p:oleObj>
              </mc:Choice>
              <mc:Fallback>
                <p:oleObj name="Ecuación" r:id="rId32" imgW="11684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5157788"/>
                        <a:ext cx="1008062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3" name="AutoShape 27"/>
          <p:cNvSpPr>
            <a:spLocks/>
          </p:cNvSpPr>
          <p:nvPr/>
        </p:nvSpPr>
        <p:spPr bwMode="auto">
          <a:xfrm rot="5400000">
            <a:off x="4643438" y="-100012"/>
            <a:ext cx="71437" cy="1798637"/>
          </a:xfrm>
          <a:prstGeom prst="rightBrace">
            <a:avLst>
              <a:gd name="adj1" fmla="val 209816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74" name="AutoShape 28"/>
          <p:cNvSpPr>
            <a:spLocks/>
          </p:cNvSpPr>
          <p:nvPr/>
        </p:nvSpPr>
        <p:spPr bwMode="auto">
          <a:xfrm>
            <a:off x="6659563" y="1412875"/>
            <a:ext cx="73025" cy="863600"/>
          </a:xfrm>
          <a:prstGeom prst="rightBrace">
            <a:avLst>
              <a:gd name="adj1" fmla="val 9855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75" name="AutoShape 29"/>
          <p:cNvSpPr>
            <a:spLocks/>
          </p:cNvSpPr>
          <p:nvPr/>
        </p:nvSpPr>
        <p:spPr bwMode="auto">
          <a:xfrm rot="5400000">
            <a:off x="2916238" y="115888"/>
            <a:ext cx="71437" cy="1512887"/>
          </a:xfrm>
          <a:prstGeom prst="rightBrace">
            <a:avLst>
              <a:gd name="adj1" fmla="val 176483"/>
              <a:gd name="adj2" fmla="val 50000"/>
            </a:avLst>
          </a:prstGeom>
          <a:noFill/>
          <a:ln w="2857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76" name="Line 31"/>
          <p:cNvSpPr>
            <a:spLocks noChangeShapeType="1"/>
          </p:cNvSpPr>
          <p:nvPr/>
        </p:nvSpPr>
        <p:spPr bwMode="auto">
          <a:xfrm>
            <a:off x="2962275" y="1006475"/>
            <a:ext cx="0" cy="1439863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3512" name="Object 32"/>
          <p:cNvGraphicFramePr>
            <a:graphicFrameLocks noChangeAspect="1"/>
          </p:cNvGraphicFramePr>
          <p:nvPr/>
        </p:nvGraphicFramePr>
        <p:xfrm>
          <a:off x="3851275" y="2962275"/>
          <a:ext cx="20891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6" name="Ecuación" r:id="rId34" imgW="1637589" imgH="431613" progId="Equation.3">
                  <p:embed/>
                </p:oleObj>
              </mc:Choice>
              <mc:Fallback>
                <p:oleObj name="Ecuación" r:id="rId34" imgW="1637589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962275"/>
                        <a:ext cx="20891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3" name="Object 33"/>
          <p:cNvGraphicFramePr>
            <a:graphicFrameLocks noChangeAspect="1"/>
          </p:cNvGraphicFramePr>
          <p:nvPr/>
        </p:nvGraphicFramePr>
        <p:xfrm>
          <a:off x="7859713" y="2565400"/>
          <a:ext cx="960437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7" name="Ecuación" r:id="rId36" imgW="787058" imgH="215806" progId="Equation.3">
                  <p:embed/>
                </p:oleObj>
              </mc:Choice>
              <mc:Fallback>
                <p:oleObj name="Ecuación" r:id="rId36" imgW="78705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9713" y="2565400"/>
                        <a:ext cx="960437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280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2800" dirty="0">
                <a:ea typeface="굴림" panose="020B0600000101010101" pitchFamily="34" charset="-127"/>
              </a:rPr>
              <a:t>1953, Nicolaus Metropolis </a:t>
            </a:r>
            <a:br>
              <a:rPr lang="en-US" altLang="ko-KR" sz="2800" dirty="0">
                <a:ea typeface="굴림" panose="020B0600000101010101" pitchFamily="34" charset="-127"/>
              </a:rPr>
            </a:br>
            <a:endParaRPr lang="en-US" altLang="ko-KR" sz="2800" dirty="0">
              <a:ea typeface="굴림" panose="020B0600000101010101" pitchFamily="34" charset="-127"/>
            </a:endParaRPr>
          </a:p>
          <a:p>
            <a:r>
              <a:rPr lang="en-US" altLang="ko-KR" sz="2800" dirty="0">
                <a:ea typeface="굴림" panose="020B0600000101010101" pitchFamily="34" charset="-127"/>
              </a:rPr>
              <a:t>Monte Carlo method refers to many methods that makes use of random numbers</a:t>
            </a:r>
          </a:p>
          <a:p>
            <a:pPr lvl="1"/>
            <a:r>
              <a:rPr lang="en-US" altLang="ko-KR" sz="2800" dirty="0">
                <a:ea typeface="굴림" panose="020B0600000101010101" pitchFamily="34" charset="-127"/>
              </a:rPr>
              <a:t>Simulation of natural phenomena</a:t>
            </a:r>
          </a:p>
          <a:p>
            <a:pPr lvl="1"/>
            <a:r>
              <a:rPr lang="en-US" altLang="ko-KR" sz="2800" dirty="0">
                <a:ea typeface="굴림" panose="020B0600000101010101" pitchFamily="34" charset="-127"/>
              </a:rPr>
              <a:t>Simulation of experimental apparatus </a:t>
            </a:r>
          </a:p>
          <a:p>
            <a:pPr lvl="1"/>
            <a:r>
              <a:rPr lang="en-US" altLang="ko-KR" sz="2800" dirty="0">
                <a:ea typeface="굴림" panose="020B0600000101010101" pitchFamily="34" charset="-127"/>
              </a:rPr>
              <a:t>Numerical analysis</a:t>
            </a:r>
            <a:endParaRPr lang="en-US" alt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Monte-Carlo Methods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77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8" r="5719"/>
          <a:stretch>
            <a:fillRect/>
          </a:stretch>
        </p:blipFill>
        <p:spPr bwMode="auto">
          <a:xfrm>
            <a:off x="4212229" y="3019425"/>
            <a:ext cx="4803775" cy="313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65538" name="Object 7"/>
          <p:cNvGraphicFramePr>
            <a:graphicFrameLocks noChangeAspect="1"/>
          </p:cNvGraphicFramePr>
          <p:nvPr/>
        </p:nvGraphicFramePr>
        <p:xfrm>
          <a:off x="6515100" y="3789363"/>
          <a:ext cx="16573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6" name="Ecuación" r:id="rId5" imgW="1676400" imgH="495300" progId="Equation.3">
                  <p:embed/>
                </p:oleObj>
              </mc:Choice>
              <mc:Fallback>
                <p:oleObj name="Ecuación" r:id="rId5" imgW="16764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100" y="3789363"/>
                        <a:ext cx="16573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Rectangle 8"/>
          <p:cNvSpPr>
            <a:spLocks noChangeArrowheads="1"/>
          </p:cNvSpPr>
          <p:nvPr/>
        </p:nvSpPr>
        <p:spPr bwMode="auto">
          <a:xfrm>
            <a:off x="0" y="44450"/>
            <a:ext cx="327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000" b="1" i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acceptance-rejection</a:t>
            </a:r>
            <a:endParaRPr lang="en-GB" altLang="en-US" sz="4400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5" name="Rectangle 9"/>
          <p:cNvSpPr>
            <a:spLocks noChangeArrowheads="1"/>
          </p:cNvSpPr>
          <p:nvPr/>
        </p:nvSpPr>
        <p:spPr bwMode="auto">
          <a:xfrm>
            <a:off x="3851275" y="44450"/>
            <a:ext cx="385286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000" b="1" i="1">
                <a:solidFill>
                  <a:srgbClr val="FF0000"/>
                </a:solidFill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Importance Sampling</a:t>
            </a:r>
            <a:endParaRPr lang="en-GB" altLang="en-US" sz="4400" i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5541" name="Object 10"/>
          <p:cNvGraphicFramePr>
            <a:graphicFrameLocks noChangeAspect="1"/>
          </p:cNvGraphicFramePr>
          <p:nvPr/>
        </p:nvGraphicFramePr>
        <p:xfrm>
          <a:off x="269875" y="1081088"/>
          <a:ext cx="161925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7" name="Ecuación" r:id="rId7" imgW="799753" imgH="203112" progId="Equation.3">
                  <p:embed/>
                </p:oleObj>
              </mc:Choice>
              <mc:Fallback>
                <p:oleObj name="Ecuación" r:id="rId7" imgW="799753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" y="1081088"/>
                        <a:ext cx="161925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11"/>
          <p:cNvGraphicFramePr>
            <a:graphicFrameLocks noChangeAspect="1"/>
          </p:cNvGraphicFramePr>
          <p:nvPr/>
        </p:nvGraphicFramePr>
        <p:xfrm>
          <a:off x="214313" y="1608138"/>
          <a:ext cx="32908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8" name="Ecuación" r:id="rId9" imgW="1625600" imgH="241300" progId="Equation.3">
                  <p:embed/>
                </p:oleObj>
              </mc:Choice>
              <mc:Fallback>
                <p:oleObj name="Ecuación" r:id="rId9" imgW="1625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1608138"/>
                        <a:ext cx="329088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12"/>
          <p:cNvGraphicFramePr>
            <a:graphicFrameLocks noChangeAspect="1"/>
          </p:cNvGraphicFramePr>
          <p:nvPr/>
        </p:nvGraphicFramePr>
        <p:xfrm>
          <a:off x="1811338" y="2136775"/>
          <a:ext cx="1465262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9" name="Ecuación" r:id="rId11" imgW="723272" imgH="177646" progId="Equation.3">
                  <p:embed/>
                </p:oleObj>
              </mc:Choice>
              <mc:Fallback>
                <p:oleObj name="Ecuación" r:id="rId11" imgW="723272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338" y="2136775"/>
                        <a:ext cx="1465262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13"/>
          <p:cNvGraphicFramePr>
            <a:graphicFrameLocks noChangeAspect="1"/>
          </p:cNvGraphicFramePr>
          <p:nvPr/>
        </p:nvGraphicFramePr>
        <p:xfrm>
          <a:off x="1811338" y="2489200"/>
          <a:ext cx="1465262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0" name="Ecuación" r:id="rId13" imgW="723272" imgH="177646" progId="Equation.3">
                  <p:embed/>
                </p:oleObj>
              </mc:Choice>
              <mc:Fallback>
                <p:oleObj name="Ecuación" r:id="rId13" imgW="723272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338" y="2489200"/>
                        <a:ext cx="1465262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15"/>
          <p:cNvGraphicFramePr>
            <a:graphicFrameLocks noChangeAspect="1"/>
          </p:cNvGraphicFramePr>
          <p:nvPr/>
        </p:nvGraphicFramePr>
        <p:xfrm>
          <a:off x="4422775" y="1143000"/>
          <a:ext cx="162242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1" name="Ecuación" r:id="rId15" imgW="799753" imgH="203112" progId="Equation.3">
                  <p:embed/>
                </p:oleObj>
              </mc:Choice>
              <mc:Fallback>
                <p:oleObj name="Ecuación" r:id="rId15" imgW="799753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775" y="1143000"/>
                        <a:ext cx="162242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16"/>
          <p:cNvGraphicFramePr>
            <a:graphicFrameLocks noChangeAspect="1"/>
          </p:cNvGraphicFramePr>
          <p:nvPr/>
        </p:nvGraphicFramePr>
        <p:xfrm>
          <a:off x="5953125" y="2133600"/>
          <a:ext cx="1643063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2" name="Ecuación" r:id="rId17" imgW="812447" imgH="177723" progId="Equation.3">
                  <p:embed/>
                </p:oleObj>
              </mc:Choice>
              <mc:Fallback>
                <p:oleObj name="Ecuación" r:id="rId17" imgW="812447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2133600"/>
                        <a:ext cx="1643063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7" name="Object 17"/>
          <p:cNvGraphicFramePr>
            <a:graphicFrameLocks noChangeAspect="1"/>
          </p:cNvGraphicFramePr>
          <p:nvPr/>
        </p:nvGraphicFramePr>
        <p:xfrm>
          <a:off x="5973763" y="2492375"/>
          <a:ext cx="162083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3" name="Ecuación" r:id="rId19" imgW="799753" imgH="177723" progId="Equation.3">
                  <p:embed/>
                </p:oleObj>
              </mc:Choice>
              <mc:Fallback>
                <p:oleObj name="Ecuación" r:id="rId19" imgW="799753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763" y="2492375"/>
                        <a:ext cx="1620837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8" name="Object 18"/>
          <p:cNvGraphicFramePr>
            <a:graphicFrameLocks noChangeAspect="1"/>
          </p:cNvGraphicFramePr>
          <p:nvPr/>
        </p:nvGraphicFramePr>
        <p:xfrm>
          <a:off x="4446588" y="654050"/>
          <a:ext cx="19050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4" name="Ecuación" r:id="rId21" imgW="939392" imgH="241195" progId="Equation.3">
                  <p:embed/>
                </p:oleObj>
              </mc:Choice>
              <mc:Fallback>
                <p:oleObj name="Ecuación" r:id="rId21" imgW="93939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588" y="654050"/>
                        <a:ext cx="19050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9" name="Object 19"/>
          <p:cNvGraphicFramePr>
            <a:graphicFrameLocks noChangeAspect="1"/>
          </p:cNvGraphicFramePr>
          <p:nvPr/>
        </p:nvGraphicFramePr>
        <p:xfrm>
          <a:off x="6523038" y="620713"/>
          <a:ext cx="190341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5" name="Ecuación" r:id="rId23" imgW="939800" imgH="228600" progId="Equation.3">
                  <p:embed/>
                </p:oleObj>
              </mc:Choice>
              <mc:Fallback>
                <p:oleObj name="Ecuación" r:id="rId23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038" y="620713"/>
                        <a:ext cx="190341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0" name="Object 20"/>
          <p:cNvGraphicFramePr>
            <a:graphicFrameLocks noChangeAspect="1"/>
          </p:cNvGraphicFramePr>
          <p:nvPr/>
        </p:nvGraphicFramePr>
        <p:xfrm>
          <a:off x="246063" y="647700"/>
          <a:ext cx="192881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6" name="Ecuación" r:id="rId25" imgW="952087" imgH="241195" progId="Equation.3">
                  <p:embed/>
                </p:oleObj>
              </mc:Choice>
              <mc:Fallback>
                <p:oleObj name="Ecuación" r:id="rId25" imgW="95208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3" y="647700"/>
                        <a:ext cx="1928812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1" name="Object 21"/>
          <p:cNvGraphicFramePr>
            <a:graphicFrameLocks noChangeAspect="1"/>
          </p:cNvGraphicFramePr>
          <p:nvPr/>
        </p:nvGraphicFramePr>
        <p:xfrm>
          <a:off x="2152650" y="658813"/>
          <a:ext cx="19034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7" name="Ecuación" r:id="rId27" imgW="939800" imgH="228600" progId="Equation.3">
                  <p:embed/>
                </p:oleObj>
              </mc:Choice>
              <mc:Fallback>
                <p:oleObj name="Ecuación" r:id="rId27" imgW="9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658813"/>
                        <a:ext cx="190341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518178"/>
              </p:ext>
            </p:extLst>
          </p:nvPr>
        </p:nvGraphicFramePr>
        <p:xfrm>
          <a:off x="323850" y="5493598"/>
          <a:ext cx="32639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8" name="Ecuación" r:id="rId29" imgW="1612900" imgH="203200" progId="Equation.3">
                  <p:embed/>
                </p:oleObj>
              </mc:Choice>
              <mc:Fallback>
                <p:oleObj name="Ecuación" r:id="rId29" imgW="1612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493598"/>
                        <a:ext cx="326390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8" name="Line 23"/>
          <p:cNvSpPr>
            <a:spLocks noChangeShapeType="1"/>
          </p:cNvSpPr>
          <p:nvPr/>
        </p:nvSpPr>
        <p:spPr bwMode="auto">
          <a:xfrm>
            <a:off x="4059238" y="36513"/>
            <a:ext cx="0" cy="3311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5554" name="Object 14"/>
          <p:cNvGraphicFramePr>
            <a:graphicFrameLocks noChangeAspect="1"/>
          </p:cNvGraphicFramePr>
          <p:nvPr/>
        </p:nvGraphicFramePr>
        <p:xfrm>
          <a:off x="4356100" y="1628775"/>
          <a:ext cx="44481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9" name="Ecuación" r:id="rId31" imgW="2197100" imgH="241300" progId="Equation.3">
                  <p:embed/>
                </p:oleObj>
              </mc:Choice>
              <mc:Fallback>
                <p:oleObj name="Ecuación" r:id="rId31" imgW="2197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628775"/>
                        <a:ext cx="44481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817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Review:</a:t>
            </a:r>
          </a:p>
        </p:txBody>
      </p:sp>
      <p:pic>
        <p:nvPicPr>
          <p:cNvPr id="5325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69938" y="1773238"/>
            <a:ext cx="7945437" cy="2519362"/>
          </a:xfrm>
        </p:spPr>
      </p:pic>
    </p:spTree>
    <p:extLst>
      <p:ext uri="{BB962C8B-B14F-4D97-AF65-F5344CB8AC3E}">
        <p14:creationId xmlns:p14="http://schemas.microsoft.com/office/powerpoint/2010/main" val="1610916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1258888" y="549275"/>
            <a:ext cx="6650037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365625"/>
            <a:ext cx="65532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857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49275"/>
            <a:ext cx="7591425" cy="5124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792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647700"/>
            <a:ext cx="471487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15888"/>
            <a:ext cx="5832475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98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0"/>
            <a:ext cx="7391400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349500"/>
            <a:ext cx="7396162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017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79375"/>
            <a:ext cx="5900738" cy="677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3972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57245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343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052513"/>
            <a:ext cx="798830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985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Portfolio Optimization</a:t>
            </a:r>
          </a:p>
        </p:txBody>
      </p:sp>
      <p:pic>
        <p:nvPicPr>
          <p:cNvPr id="6144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4950" y="2205038"/>
            <a:ext cx="8674100" cy="1992312"/>
          </a:xfrm>
        </p:spPr>
      </p:pic>
    </p:spTree>
    <p:extLst>
      <p:ext uri="{BB962C8B-B14F-4D97-AF65-F5344CB8AC3E}">
        <p14:creationId xmlns:p14="http://schemas.microsoft.com/office/powerpoint/2010/main" val="103999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2800" dirty="0">
                <a:ea typeface="굴림" panose="020B0600000101010101" pitchFamily="34" charset="-127"/>
              </a:rPr>
              <a:t>Use some chaotic system  (Balls in a barrel – Lotto) 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Use a process that is inherently random </a:t>
            </a:r>
          </a:p>
          <a:p>
            <a:pPr lvl="1"/>
            <a:r>
              <a:rPr lang="en-US" altLang="ko-KR" sz="2800" dirty="0">
                <a:ea typeface="굴림" panose="020B0600000101010101" pitchFamily="34" charset="-127"/>
              </a:rPr>
              <a:t>Radioactive decay</a:t>
            </a:r>
          </a:p>
          <a:p>
            <a:pPr lvl="1"/>
            <a:r>
              <a:rPr lang="en-US" altLang="ko-KR" sz="2800" dirty="0">
                <a:ea typeface="굴림" panose="020B0600000101010101" pitchFamily="34" charset="-127"/>
              </a:rPr>
              <a:t>Thermal noise</a:t>
            </a:r>
          </a:p>
          <a:p>
            <a:pPr lvl="1"/>
            <a:r>
              <a:rPr lang="en-US" altLang="ko-KR" sz="2800" dirty="0">
                <a:ea typeface="굴림" panose="020B0600000101010101" pitchFamily="34" charset="-127"/>
              </a:rPr>
              <a:t>Cosmic ray arrival 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Tables of a few million random numbers 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Hooking up a random machine to a computer.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How to generate random numbers ?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8913"/>
            <a:ext cx="7439025" cy="647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3504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5888"/>
            <a:ext cx="7031037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819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Normal Distribution:</a:t>
            </a:r>
          </a:p>
        </p:txBody>
      </p:sp>
      <p:pic>
        <p:nvPicPr>
          <p:cNvPr id="6451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700213"/>
            <a:ext cx="8053388" cy="3517900"/>
          </a:xfrm>
        </p:spPr>
      </p:pic>
    </p:spTree>
    <p:extLst>
      <p:ext uri="{BB962C8B-B14F-4D97-AF65-F5344CB8AC3E}">
        <p14:creationId xmlns:p14="http://schemas.microsoft.com/office/powerpoint/2010/main" val="9918979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00113" y="260350"/>
            <a:ext cx="7494587" cy="6386513"/>
          </a:xfrm>
        </p:spPr>
      </p:pic>
    </p:spTree>
    <p:extLst>
      <p:ext uri="{BB962C8B-B14F-4D97-AF65-F5344CB8AC3E}">
        <p14:creationId xmlns:p14="http://schemas.microsoft.com/office/powerpoint/2010/main" val="2060609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15888"/>
            <a:ext cx="5607050" cy="682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00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Full Portfolio Method:</a:t>
            </a:r>
          </a:p>
        </p:txBody>
      </p:sp>
      <p:pic>
        <p:nvPicPr>
          <p:cNvPr id="6758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4213" y="1268413"/>
            <a:ext cx="7388225" cy="2300287"/>
          </a:xfrm>
        </p:spPr>
      </p:pic>
      <p:pic>
        <p:nvPicPr>
          <p:cNvPr id="8192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3860800"/>
            <a:ext cx="7275513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968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1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BE5E2C21-4C89-E841-BF99-BD70ACA77A0A}" type="slidenum">
              <a:rPr lang="zh-CN" altLang="en-US"/>
              <a:pPr>
                <a:defRPr/>
              </a:pPr>
              <a:t>66</a:t>
            </a:fld>
            <a:endParaRPr lang="en-US" altLang="zh-CN"/>
          </a:p>
        </p:txBody>
      </p:sp>
      <p:pic>
        <p:nvPicPr>
          <p:cNvPr id="8294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4" t="23172" r="-1974" b="41"/>
          <a:stretch>
            <a:fillRect/>
          </a:stretch>
        </p:blipFill>
        <p:spPr bwMode="auto">
          <a:xfrm rot="60000">
            <a:off x="1908175" y="692150"/>
            <a:ext cx="5111750" cy="607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45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1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9854202D-B511-B64F-ABB9-0E8C6CD0731C}" type="slidenum">
              <a:rPr lang="zh-CN" altLang="en-US"/>
              <a:pPr>
                <a:defRPr/>
              </a:pPr>
              <a:t>67</a:t>
            </a:fld>
            <a:endParaRPr lang="en-US" altLang="zh-CN"/>
          </a:p>
        </p:txBody>
      </p:sp>
      <p:pic>
        <p:nvPicPr>
          <p:cNvPr id="8397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5469" r="50000" b="4352"/>
          <a:stretch>
            <a:fillRect/>
          </a:stretch>
        </p:blipFill>
        <p:spPr bwMode="auto">
          <a:xfrm>
            <a:off x="2249488" y="120650"/>
            <a:ext cx="4770437" cy="671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810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1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E78659C8-434D-6645-B141-A824431C3715}" type="slidenum">
              <a:rPr lang="zh-CN" altLang="en-US"/>
              <a:pPr>
                <a:defRPr/>
              </a:pPr>
              <a:t>68</a:t>
            </a:fld>
            <a:endParaRPr lang="en-US" altLang="zh-CN"/>
          </a:p>
        </p:txBody>
      </p:sp>
      <p:pic>
        <p:nvPicPr>
          <p:cNvPr id="8499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-3351" r="-1530" b="61713"/>
          <a:stretch>
            <a:fillRect/>
          </a:stretch>
        </p:blipFill>
        <p:spPr bwMode="auto">
          <a:xfrm rot="60000">
            <a:off x="900113" y="857250"/>
            <a:ext cx="78597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082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Ricardo A. </a:t>
            </a:r>
            <a:r>
              <a:rPr lang="en-US" dirty="0" err="1"/>
              <a:t>Collado</a:t>
            </a:r>
            <a:endParaRPr lang="en-US" dirty="0"/>
          </a:p>
          <a:p>
            <a:r>
              <a:rPr lang="en-US" dirty="0"/>
              <a:t> </a:t>
            </a:r>
            <a:r>
              <a:rPr lang="en-US" dirty="0">
                <a:hlinkClick r:id="rId2"/>
              </a:rPr>
              <a:t>rcollado@stevens.edu</a:t>
            </a:r>
            <a:endParaRPr lang="en-US" dirty="0"/>
          </a:p>
          <a:p>
            <a:r>
              <a:rPr lang="is-IS" dirty="0"/>
              <a:t>(201) 216-8156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2400" dirty="0">
                <a:ea typeface="굴림" panose="020B0600000101010101" pitchFamily="34" charset="-127"/>
              </a:rPr>
              <a:t>The closest random number generator that can be obtained by computer algorithm. </a:t>
            </a:r>
          </a:p>
          <a:p>
            <a:r>
              <a:rPr lang="en-US" altLang="ko-KR" sz="2400" dirty="0">
                <a:ea typeface="굴림" panose="020B0600000101010101" pitchFamily="34" charset="-127"/>
              </a:rPr>
              <a:t>Usually a uniform distribution in the range [0,1] </a:t>
            </a:r>
          </a:p>
          <a:p>
            <a:r>
              <a:rPr lang="en-US" altLang="ko-KR" sz="2400" dirty="0">
                <a:ea typeface="굴림" panose="020B0600000101010101" pitchFamily="34" charset="-127"/>
              </a:rPr>
              <a:t>Most pseudo random number generators have two things in common</a:t>
            </a:r>
          </a:p>
          <a:p>
            <a:pPr lvl="1"/>
            <a:r>
              <a:rPr lang="en-US" altLang="ko-KR" sz="2000" dirty="0">
                <a:ea typeface="굴림" panose="020B0600000101010101" pitchFamily="34" charset="-127"/>
              </a:rPr>
              <a:t>The use of large prime numbers </a:t>
            </a:r>
          </a:p>
          <a:p>
            <a:pPr lvl="1"/>
            <a:r>
              <a:rPr lang="en-US" altLang="ko-KR" sz="2000" dirty="0">
                <a:ea typeface="굴림" panose="020B0600000101010101" pitchFamily="34" charset="-127"/>
              </a:rPr>
              <a:t>The use of modulo arithmetic</a:t>
            </a:r>
          </a:p>
          <a:p>
            <a:r>
              <a:rPr lang="en-US" altLang="ko-KR" sz="2400" dirty="0">
                <a:ea typeface="굴림" panose="020B0600000101010101" pitchFamily="34" charset="-127"/>
              </a:rPr>
              <a:t>Algorithm generates integers between 0 and M, map to zero and one.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Pseudo Random number generators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A22542CA-012C-ED4D-96EA-83ABE08F12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213" y="5589588"/>
          <a:ext cx="21605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8" name="Equation" r:id="rId3" imgW="8775700" imgH="2635250" progId="Equation.3">
                  <p:embed/>
                </p:oleObj>
              </mc:Choice>
              <mc:Fallback>
                <p:oleObj name="Equation" r:id="rId3" imgW="8775700" imgH="2635250" progId="Equation.3">
                  <p:embed/>
                  <p:pic>
                    <p:nvPicPr>
                      <p:cNvPr id="20483" name="Object 4">
                        <a:extLst>
                          <a:ext uri="{FF2B5EF4-FFF2-40B4-BE49-F238E27FC236}">
                            <a16:creationId xmlns:a16="http://schemas.microsoft.com/office/drawing/2014/main" id="{B4F0D571-1CE0-3340-8980-F1B0E256FF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589588"/>
                        <a:ext cx="2160587" cy="6477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051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8691562" cy="4751589"/>
          </a:xfrm>
        </p:spPr>
        <p:txBody>
          <a:bodyPr>
            <a:normAutofit lnSpcReduction="10000"/>
          </a:bodyPr>
          <a:lstStyle/>
          <a:p>
            <a:r>
              <a:rPr lang="en-US" altLang="ko-KR" sz="2400" dirty="0">
                <a:ea typeface="굴림" panose="020B0600000101010101" pitchFamily="34" charset="-127"/>
              </a:rPr>
              <a:t>To generate 10 digits of integer</a:t>
            </a:r>
          </a:p>
          <a:p>
            <a:pPr lvl="1"/>
            <a:r>
              <a:rPr lang="en-US" altLang="ko-KR" sz="2000" dirty="0">
                <a:ea typeface="굴림" panose="020B0600000101010101" pitchFamily="34" charset="-127"/>
              </a:rPr>
              <a:t>Start with one of 10 digits integers </a:t>
            </a:r>
          </a:p>
          <a:p>
            <a:pPr lvl="1"/>
            <a:r>
              <a:rPr lang="en-US" altLang="ko-KR" sz="2000" dirty="0">
                <a:ea typeface="굴림" panose="020B0600000101010101" pitchFamily="34" charset="-127"/>
              </a:rPr>
              <a:t>Square it and take middle 10 digits from answer</a:t>
            </a:r>
          </a:p>
          <a:p>
            <a:pPr lvl="1"/>
            <a:r>
              <a:rPr lang="en-US" altLang="ko-KR" sz="2000" dirty="0">
                <a:ea typeface="굴림" panose="020B0600000101010101" pitchFamily="34" charset="-127"/>
              </a:rPr>
              <a:t>Example:    </a:t>
            </a:r>
            <a:r>
              <a:rPr lang="en-US" altLang="ko-KR" sz="1800" dirty="0">
                <a:ea typeface="굴림" panose="020B0600000101010101" pitchFamily="34" charset="-127"/>
              </a:rPr>
              <a:t>5772156649</a:t>
            </a:r>
            <a:r>
              <a:rPr lang="en-US" altLang="ko-KR" sz="1800" baseline="30000" dirty="0">
                <a:ea typeface="굴림" panose="020B0600000101010101" pitchFamily="34" charset="-127"/>
              </a:rPr>
              <a:t>2</a:t>
            </a:r>
            <a:r>
              <a:rPr lang="en-US" altLang="ko-KR" sz="1800" dirty="0">
                <a:ea typeface="굴림" panose="020B0600000101010101" pitchFamily="34" charset="-127"/>
              </a:rPr>
              <a:t> = 33317</a:t>
            </a:r>
            <a:r>
              <a:rPr lang="en-US" altLang="ko-KR" sz="1800" u="sng" dirty="0">
                <a:solidFill>
                  <a:srgbClr val="FF3300"/>
                </a:solidFill>
                <a:ea typeface="굴림" panose="020B0600000101010101" pitchFamily="34" charset="-127"/>
              </a:rPr>
              <a:t>7923805949</a:t>
            </a:r>
            <a:r>
              <a:rPr lang="en-US" altLang="ko-KR" sz="1800" dirty="0">
                <a:ea typeface="굴림" panose="020B0600000101010101" pitchFamily="34" charset="-127"/>
              </a:rPr>
              <a:t>09291</a:t>
            </a:r>
          </a:p>
          <a:p>
            <a:r>
              <a:rPr lang="en-US" altLang="ko-KR" sz="2000" dirty="0">
                <a:ea typeface="굴림" panose="020B0600000101010101" pitchFamily="34" charset="-127"/>
              </a:rPr>
              <a:t>The sequence appears to be random, but each number is determined from the previous </a:t>
            </a:r>
            <a:r>
              <a:rPr lang="en-US" altLang="ko-KR" sz="2000" dirty="0">
                <a:ea typeface="굴림" panose="020B0600000101010101" pitchFamily="34" charset="-127"/>
                <a:sym typeface="Wingdings" pitchFamily="2" charset="2"/>
              </a:rPr>
              <a:t> not random.</a:t>
            </a:r>
          </a:p>
          <a:p>
            <a:r>
              <a:rPr lang="en-US" altLang="ko-KR" sz="2000" dirty="0">
                <a:ea typeface="굴림" panose="020B0600000101010101" pitchFamily="34" charset="-127"/>
                <a:sym typeface="Wingdings" pitchFamily="2" charset="2"/>
              </a:rPr>
              <a:t>Serious problem : Small numbers (0 or 1) are lumped together, it can get itself to a short loop. For </a:t>
            </a:r>
            <a:r>
              <a:rPr lang="en-US" altLang="ko-KR" sz="2000" dirty="0">
                <a:ea typeface="굴림" panose="020B0600000101010101" pitchFamily="34" charset="-127"/>
              </a:rPr>
              <a:t>example:</a:t>
            </a:r>
          </a:p>
          <a:p>
            <a:pPr lvl="2"/>
            <a:r>
              <a:rPr lang="en-US" altLang="ko-KR" sz="1600" dirty="0">
                <a:ea typeface="굴림" panose="020B0600000101010101" pitchFamily="34" charset="-127"/>
              </a:rPr>
              <a:t>6100</a:t>
            </a:r>
            <a:r>
              <a:rPr lang="en-US" altLang="ko-KR" sz="1600" baseline="30000" dirty="0">
                <a:ea typeface="굴림" panose="020B0600000101010101" pitchFamily="34" charset="-127"/>
              </a:rPr>
              <a:t>2</a:t>
            </a:r>
            <a:r>
              <a:rPr lang="en-US" altLang="ko-KR" sz="1600" dirty="0">
                <a:ea typeface="굴림" panose="020B0600000101010101" pitchFamily="34" charset="-127"/>
              </a:rPr>
              <a:t> = 37</a:t>
            </a:r>
            <a:r>
              <a:rPr lang="en-US" altLang="ko-KR" sz="1600" u="sng" dirty="0">
                <a:ea typeface="굴림" panose="020B0600000101010101" pitchFamily="34" charset="-127"/>
              </a:rPr>
              <a:t>2100</a:t>
            </a:r>
            <a:r>
              <a:rPr lang="en-US" altLang="ko-KR" sz="1600" dirty="0">
                <a:ea typeface="굴림" panose="020B0600000101010101" pitchFamily="34" charset="-127"/>
              </a:rPr>
              <a:t>00</a:t>
            </a:r>
          </a:p>
          <a:p>
            <a:pPr lvl="2"/>
            <a:r>
              <a:rPr lang="en-US" altLang="ko-KR" sz="1600" dirty="0">
                <a:ea typeface="굴림" panose="020B0600000101010101" pitchFamily="34" charset="-127"/>
              </a:rPr>
              <a:t>2100</a:t>
            </a:r>
            <a:r>
              <a:rPr lang="en-US" altLang="ko-KR" sz="1600" baseline="30000" dirty="0">
                <a:ea typeface="굴림" panose="020B0600000101010101" pitchFamily="34" charset="-127"/>
              </a:rPr>
              <a:t>2</a:t>
            </a:r>
            <a:r>
              <a:rPr lang="en-US" altLang="ko-KR" sz="1600" dirty="0">
                <a:ea typeface="굴림" panose="020B0600000101010101" pitchFamily="34" charset="-127"/>
              </a:rPr>
              <a:t> = 04</a:t>
            </a:r>
            <a:r>
              <a:rPr lang="en-US" altLang="ko-KR" sz="1600" u="sng" dirty="0">
                <a:ea typeface="굴림" panose="020B0600000101010101" pitchFamily="34" charset="-127"/>
              </a:rPr>
              <a:t>4100</a:t>
            </a:r>
            <a:r>
              <a:rPr lang="en-US" altLang="ko-KR" sz="1600" dirty="0">
                <a:ea typeface="굴림" panose="020B0600000101010101" pitchFamily="34" charset="-127"/>
              </a:rPr>
              <a:t>00</a:t>
            </a:r>
          </a:p>
          <a:p>
            <a:pPr lvl="2"/>
            <a:r>
              <a:rPr lang="en-US" altLang="ko-KR" sz="1600" dirty="0">
                <a:ea typeface="굴림" panose="020B0600000101010101" pitchFamily="34" charset="-127"/>
              </a:rPr>
              <a:t>4100</a:t>
            </a:r>
            <a:r>
              <a:rPr lang="en-US" altLang="ko-KR" sz="1600" baseline="30000" dirty="0">
                <a:ea typeface="굴림" panose="020B0600000101010101" pitchFamily="34" charset="-127"/>
              </a:rPr>
              <a:t>2</a:t>
            </a:r>
            <a:r>
              <a:rPr lang="en-US" altLang="ko-KR" sz="1600" dirty="0">
                <a:ea typeface="굴림" panose="020B0600000101010101" pitchFamily="34" charset="-127"/>
              </a:rPr>
              <a:t> = 16</a:t>
            </a:r>
            <a:r>
              <a:rPr lang="en-US" altLang="ko-KR" sz="1600" u="sng" dirty="0">
                <a:ea typeface="굴림" panose="020B0600000101010101" pitchFamily="34" charset="-127"/>
              </a:rPr>
              <a:t>8100</a:t>
            </a:r>
            <a:r>
              <a:rPr lang="en-US" altLang="ko-KR" sz="1600" dirty="0">
                <a:ea typeface="굴림" panose="020B0600000101010101" pitchFamily="34" charset="-127"/>
              </a:rPr>
              <a:t>00</a:t>
            </a:r>
          </a:p>
          <a:p>
            <a:pPr lvl="2"/>
            <a:r>
              <a:rPr lang="en-US" altLang="ko-KR" sz="1600" dirty="0">
                <a:ea typeface="굴림" panose="020B0600000101010101" pitchFamily="34" charset="-127"/>
              </a:rPr>
              <a:t>5100</a:t>
            </a:r>
            <a:r>
              <a:rPr lang="en-US" altLang="ko-KR" sz="1600" baseline="30000" dirty="0">
                <a:ea typeface="굴림" panose="020B0600000101010101" pitchFamily="34" charset="-127"/>
              </a:rPr>
              <a:t>2</a:t>
            </a:r>
            <a:r>
              <a:rPr lang="en-US" altLang="ko-KR" sz="1600" dirty="0">
                <a:ea typeface="굴림" panose="020B0600000101010101" pitchFamily="34" charset="-127"/>
              </a:rPr>
              <a:t> = 65</a:t>
            </a:r>
            <a:r>
              <a:rPr lang="en-US" altLang="ko-KR" sz="1600" u="sng" dirty="0">
                <a:ea typeface="굴림" panose="020B0600000101010101" pitchFamily="34" charset="-127"/>
              </a:rPr>
              <a:t>6100</a:t>
            </a:r>
            <a:r>
              <a:rPr lang="en-US" altLang="ko-KR" sz="1600" dirty="0">
                <a:ea typeface="굴림" panose="020B0600000101010101" pitchFamily="34" charset="-127"/>
              </a:rPr>
              <a:t>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200" dirty="0">
                <a:ea typeface="굴림" panose="020B0600000101010101" pitchFamily="34" charset="-127"/>
              </a:rPr>
              <a:t>An early example: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John Von Neumann,1946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4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13643-2F5A-9B46-9F1D-B45EABFDC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0"/>
            <a:ext cx="8691562" cy="47515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400" dirty="0" err="1">
                <a:ea typeface="굴림" panose="020B0600000101010101" pitchFamily="34" charset="-127"/>
              </a:rPr>
              <a:t>Lehmer</a:t>
            </a:r>
            <a:r>
              <a:rPr lang="en-US" altLang="ko-KR" sz="2400" dirty="0">
                <a:ea typeface="굴림" panose="020B0600000101010101" pitchFamily="34" charset="-127"/>
              </a:rPr>
              <a:t>, 1948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Most typical </a:t>
            </a:r>
            <a:r>
              <a:rPr lang="en-US" altLang="ko-KR" sz="2400" dirty="0">
                <a:solidFill>
                  <a:srgbClr val="FF3300"/>
                </a:solidFill>
                <a:ea typeface="굴림" panose="020B0600000101010101" pitchFamily="34" charset="-127"/>
              </a:rPr>
              <a:t>so-called</a:t>
            </a:r>
            <a:r>
              <a:rPr lang="en-US" altLang="ko-KR" sz="2400" dirty="0">
                <a:ea typeface="굴림" panose="020B0600000101010101" pitchFamily="34" charset="-127"/>
              </a:rPr>
              <a:t> random number generator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Algorithm :</a:t>
            </a:r>
          </a:p>
          <a:p>
            <a:pPr lvl="1">
              <a:lnSpc>
                <a:spcPct val="90000"/>
              </a:lnSpc>
            </a:pPr>
            <a:r>
              <a:rPr lang="en-US" altLang="ko-KR" sz="2000" i="1" dirty="0">
                <a:ea typeface="굴림" panose="020B0600000101010101" pitchFamily="34" charset="-127"/>
              </a:rPr>
              <a:t>a, c &gt;= 0 , m &gt; I</a:t>
            </a:r>
            <a:r>
              <a:rPr lang="en-US" altLang="ko-KR" sz="2000" i="1" baseline="-25000" dirty="0">
                <a:ea typeface="굴림" panose="020B0600000101010101" pitchFamily="34" charset="-127"/>
              </a:rPr>
              <a:t>0</a:t>
            </a:r>
            <a:r>
              <a:rPr lang="en-US" altLang="ko-KR" sz="2000" i="1" dirty="0">
                <a:ea typeface="굴림" panose="020B0600000101010101" pitchFamily="34" charset="-127"/>
              </a:rPr>
              <a:t>, a, c </a:t>
            </a:r>
          </a:p>
          <a:p>
            <a:pPr>
              <a:lnSpc>
                <a:spcPct val="90000"/>
              </a:lnSpc>
            </a:pPr>
            <a:r>
              <a:rPr lang="en-US" altLang="ko-KR" sz="2400" i="1" dirty="0">
                <a:ea typeface="굴림" panose="020B0600000101010101" pitchFamily="34" charset="-127"/>
              </a:rPr>
              <a:t>Advantage : </a:t>
            </a:r>
          </a:p>
          <a:p>
            <a:pPr lvl="1">
              <a:lnSpc>
                <a:spcPct val="90000"/>
              </a:lnSpc>
            </a:pPr>
            <a:r>
              <a:rPr lang="en-US" altLang="ko-KR" sz="2000" i="1" dirty="0">
                <a:ea typeface="굴림" panose="020B0600000101010101" pitchFamily="34" charset="-127"/>
              </a:rPr>
              <a:t>Very fast</a:t>
            </a:r>
          </a:p>
          <a:p>
            <a:pPr>
              <a:lnSpc>
                <a:spcPct val="90000"/>
              </a:lnSpc>
            </a:pPr>
            <a:r>
              <a:rPr lang="en-US" altLang="ko-KR" sz="2400" i="1" dirty="0">
                <a:ea typeface="굴림" panose="020B0600000101010101" pitchFamily="34" charset="-127"/>
              </a:rPr>
              <a:t>Problem : </a:t>
            </a:r>
          </a:p>
          <a:p>
            <a:pPr lvl="1">
              <a:lnSpc>
                <a:spcPct val="90000"/>
              </a:lnSpc>
            </a:pPr>
            <a:r>
              <a:rPr lang="en-US" altLang="ko-KR" sz="2000" i="1" dirty="0">
                <a:ea typeface="굴림" panose="020B0600000101010101" pitchFamily="34" charset="-127"/>
              </a:rPr>
              <a:t>Poor choice of the constants can lead to very poor sequence</a:t>
            </a:r>
          </a:p>
          <a:p>
            <a:pPr lvl="1">
              <a:lnSpc>
                <a:spcPct val="90000"/>
              </a:lnSpc>
            </a:pPr>
            <a:r>
              <a:rPr lang="en-US" altLang="ko-KR" sz="2000" i="1" dirty="0">
                <a:ea typeface="굴림" panose="020B0600000101010101" pitchFamily="34" charset="-127"/>
              </a:rPr>
              <a:t>The relationship will repeat with a period no greater than m (around m/4)</a:t>
            </a:r>
          </a:p>
          <a:p>
            <a:pPr lvl="2">
              <a:lnSpc>
                <a:spcPct val="90000"/>
              </a:lnSpc>
            </a:pPr>
            <a:r>
              <a:rPr lang="en-US" altLang="ko-KR" sz="1800" i="1" dirty="0">
                <a:ea typeface="굴림" panose="020B0600000101010101" pitchFamily="34" charset="-127"/>
              </a:rPr>
              <a:t>C complier </a:t>
            </a:r>
            <a:r>
              <a:rPr lang="en-US" altLang="ko-KR" sz="1800" i="1" dirty="0" err="1">
                <a:ea typeface="굴림" panose="020B0600000101010101" pitchFamily="34" charset="-127"/>
              </a:rPr>
              <a:t>RAND_MAX</a:t>
            </a:r>
            <a:r>
              <a:rPr lang="en-US" altLang="ko-KR" sz="1800" i="1" dirty="0">
                <a:ea typeface="굴림" panose="020B0600000101010101" pitchFamily="34" charset="-127"/>
              </a:rPr>
              <a:t> : m = 32767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247EA-F469-3248-8742-2732AB4D8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7CA20-4AB5-F04E-9FE6-746E217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Linear Congruential Method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9EBE-11FB-5541-85CD-EC3540946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4A87746E-27E5-F142-B270-588C2C773F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239727"/>
              </p:ext>
            </p:extLst>
          </p:nvPr>
        </p:nvGraphicFramePr>
        <p:xfrm>
          <a:off x="2408370" y="2627292"/>
          <a:ext cx="3371084" cy="51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0" name="Equation" r:id="rId3" imgW="16529050" imgH="2635250" progId="Equation.3">
                  <p:embed/>
                </p:oleObj>
              </mc:Choice>
              <mc:Fallback>
                <p:oleObj name="Equation" r:id="rId3" imgW="16529050" imgH="2635250" progId="Equation.3">
                  <p:embed/>
                  <p:pic>
                    <p:nvPicPr>
                      <p:cNvPr id="22531" name="Object 4">
                        <a:extLst>
                          <a:ext uri="{FF2B5EF4-FFF2-40B4-BE49-F238E27FC236}">
                            <a16:creationId xmlns:a16="http://schemas.microsoft.com/office/drawing/2014/main" id="{4AA9F925-CDC0-8348-92B5-48A02CDD95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370" y="2627292"/>
                        <a:ext cx="3371084" cy="512940"/>
                      </a:xfrm>
                      <a:prstGeom prst="rect">
                        <a:avLst/>
                      </a:prstGeom>
                      <a:solidFill>
                        <a:srgbClr val="8A0028">
                          <a:alpha val="9804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9662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_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37978</TotalTime>
  <Words>1729</Words>
  <Application>Microsoft Macintosh PowerPoint</Application>
  <PresentationFormat>On-screen Show (4:3)</PresentationFormat>
  <Paragraphs>400</Paragraphs>
  <Slides>69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87" baseType="lpstr">
      <vt:lpstr>Arial</vt:lpstr>
      <vt:lpstr>Calibri</vt:lpstr>
      <vt:lpstr>Cambria Math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1_Content - No Photos</vt:lpstr>
      <vt:lpstr>Equation</vt:lpstr>
      <vt:lpstr>Ecuación</vt:lpstr>
      <vt:lpstr>Documento</vt:lpstr>
      <vt:lpstr>PowerPoint Presentation</vt:lpstr>
      <vt:lpstr>PowerPoint Presentation</vt:lpstr>
      <vt:lpstr>Random Number</vt:lpstr>
      <vt:lpstr>Random v. Pseudo-random</vt:lpstr>
      <vt:lpstr>Monte-Carlo Methods</vt:lpstr>
      <vt:lpstr>How to generate random numbers ? </vt:lpstr>
      <vt:lpstr>Pseudo Random number generators </vt:lpstr>
      <vt:lpstr>An early example:</vt:lpstr>
      <vt:lpstr>Linear Congruential Method</vt:lpstr>
      <vt:lpstr>RANDU Generator</vt:lpstr>
      <vt:lpstr>1D and 2D Distribution of RANDU</vt:lpstr>
      <vt:lpstr>Random Number Algorithms</vt:lpstr>
      <vt:lpstr>Use of Prime Numbers</vt:lpstr>
      <vt:lpstr>Other Algorithms</vt:lpstr>
      <vt:lpstr>Other Algorithms</vt:lpstr>
      <vt:lpstr>Other Algorithms </vt:lpstr>
      <vt:lpstr>The RANMAR generator</vt:lpstr>
      <vt:lpstr>Properties of Pseudo-Random Numbers</vt:lpstr>
      <vt:lpstr>Properties of Pseudo-Random Numbers</vt:lpstr>
      <vt:lpstr>3D Distribution from RANDU</vt:lpstr>
      <vt:lpstr>The Marsaglia effect</vt:lpstr>
      <vt:lpstr>Properties of Pseudo-Random Numbers</vt:lpstr>
      <vt:lpstr>Initializing with Seeds </vt:lpstr>
      <vt:lpstr>Initializing with Seeds</vt:lpstr>
      <vt:lpstr>Mapping random numbers</vt:lpstr>
      <vt:lpstr>Generating Random Distributions</vt:lpstr>
      <vt:lpstr>PowerPoint Presentation</vt:lpstr>
      <vt:lpstr>PowerPoint Presentation</vt:lpstr>
      <vt:lpstr>PowerPoint Presentation</vt:lpstr>
      <vt:lpstr>Great!  But life is not uniform…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Optimization</vt:lpstr>
      <vt:lpstr>PowerPoint Presentation</vt:lpstr>
      <vt:lpstr>PowerPoint Presentation</vt:lpstr>
      <vt:lpstr>Normal Distribution:</vt:lpstr>
      <vt:lpstr>PowerPoint Presentation</vt:lpstr>
      <vt:lpstr>PowerPoint Presentation</vt:lpstr>
      <vt:lpstr>Full Portfolio Method:</vt:lpstr>
      <vt:lpstr>PowerPoint Presentation</vt:lpstr>
      <vt:lpstr>PowerPoint Presentation</vt:lpstr>
      <vt:lpstr>PowerPoint Presentation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Ricardo Collado Soto</cp:lastModifiedBy>
  <cp:revision>1003</cp:revision>
  <cp:lastPrinted>2016-08-09T14:57:31Z</cp:lastPrinted>
  <dcterms:created xsi:type="dcterms:W3CDTF">2013-11-01T14:42:31Z</dcterms:created>
  <dcterms:modified xsi:type="dcterms:W3CDTF">2019-09-22T01:16:44Z</dcterms:modified>
</cp:coreProperties>
</file>